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03" r:id="rId5"/>
  </p:sldMasterIdLst>
  <p:notesMasterIdLst>
    <p:notesMasterId r:id="rId77"/>
  </p:notesMasterIdLst>
  <p:sldIdLst>
    <p:sldId id="430" r:id="rId6"/>
    <p:sldId id="292" r:id="rId7"/>
    <p:sldId id="953" r:id="rId8"/>
    <p:sldId id="961" r:id="rId9"/>
    <p:sldId id="296" r:id="rId10"/>
    <p:sldId id="366" r:id="rId11"/>
    <p:sldId id="365" r:id="rId12"/>
    <p:sldId id="367" r:id="rId13"/>
    <p:sldId id="300" r:id="rId14"/>
    <p:sldId id="343" r:id="rId15"/>
    <p:sldId id="345" r:id="rId16"/>
    <p:sldId id="357" r:id="rId17"/>
    <p:sldId id="301" r:id="rId18"/>
    <p:sldId id="903" r:id="rId19"/>
    <p:sldId id="346" r:id="rId20"/>
    <p:sldId id="347" r:id="rId21"/>
    <p:sldId id="358" r:id="rId22"/>
    <p:sldId id="302" r:id="rId23"/>
    <p:sldId id="363" r:id="rId24"/>
    <p:sldId id="362" r:id="rId25"/>
    <p:sldId id="368" r:id="rId26"/>
    <p:sldId id="371" r:id="rId27"/>
    <p:sldId id="428" r:id="rId28"/>
    <p:sldId id="954" r:id="rId29"/>
    <p:sldId id="369" r:id="rId30"/>
    <p:sldId id="955" r:id="rId31"/>
    <p:sldId id="957" r:id="rId32"/>
    <p:sldId id="958" r:id="rId33"/>
    <p:sldId id="370" r:id="rId34"/>
    <p:sldId id="304" r:id="rId35"/>
    <p:sldId id="354" r:id="rId36"/>
    <p:sldId id="351" r:id="rId37"/>
    <p:sldId id="352" r:id="rId38"/>
    <p:sldId id="356" r:id="rId39"/>
    <p:sldId id="350" r:id="rId40"/>
    <p:sldId id="348" r:id="rId41"/>
    <p:sldId id="349" r:id="rId42"/>
    <p:sldId id="364" r:id="rId43"/>
    <p:sldId id="375" r:id="rId44"/>
    <p:sldId id="373" r:id="rId45"/>
    <p:sldId id="376" r:id="rId46"/>
    <p:sldId id="960" r:id="rId47"/>
    <p:sldId id="388" r:id="rId48"/>
    <p:sldId id="416" r:id="rId49"/>
    <p:sldId id="401" r:id="rId50"/>
    <p:sldId id="425" r:id="rId51"/>
    <p:sldId id="417" r:id="rId52"/>
    <p:sldId id="355" r:id="rId53"/>
    <p:sldId id="420" r:id="rId54"/>
    <p:sldId id="405" r:id="rId55"/>
    <p:sldId id="422" r:id="rId56"/>
    <p:sldId id="424" r:id="rId57"/>
    <p:sldId id="378" r:id="rId58"/>
    <p:sldId id="379" r:id="rId59"/>
    <p:sldId id="959" r:id="rId60"/>
    <p:sldId id="904" r:id="rId61"/>
    <p:sldId id="925" r:id="rId62"/>
    <p:sldId id="948" r:id="rId63"/>
    <p:sldId id="931" r:id="rId64"/>
    <p:sldId id="939" r:id="rId65"/>
    <p:sldId id="940" r:id="rId66"/>
    <p:sldId id="938" r:id="rId67"/>
    <p:sldId id="949" r:id="rId68"/>
    <p:sldId id="908" r:id="rId69"/>
    <p:sldId id="429" r:id="rId70"/>
    <p:sldId id="395" r:id="rId71"/>
    <p:sldId id="396" r:id="rId72"/>
    <p:sldId id="951" r:id="rId73"/>
    <p:sldId id="427" r:id="rId74"/>
    <p:sldId id="952" r:id="rId75"/>
    <p:sldId id="40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9" autoAdjust="0"/>
    <p:restoredTop sz="81408" autoAdjust="0"/>
  </p:normalViewPr>
  <p:slideViewPr>
    <p:cSldViewPr snapToGrid="0" showGuides="1">
      <p:cViewPr varScale="1">
        <p:scale>
          <a:sx n="206" d="100"/>
          <a:sy n="206" d="100"/>
        </p:scale>
        <p:origin x="1440"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pymnts.com/amazon-innovations/2018/amazon-rekognition-artificial-intelligence-royal-wedding/" TargetMode="External"/><Relationship Id="rId7" Type="http://schemas.openxmlformats.org/officeDocument/2006/relationships/hyperlink" Target="https://aws.amazon.com/rekognition/"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www.pymnts.com/amazon/2016/amazon-web-services-eyeing-big-banks/" TargetMode="External"/><Relationship Id="rId5" Type="http://schemas.openxmlformats.org/officeDocument/2006/relationships/hyperlink" Target="http://www.amazon.com/" TargetMode="External"/><Relationship Id="rId4" Type="http://schemas.openxmlformats.org/officeDocument/2006/relationships/hyperlink" Target="https://www.pymnts.com/amazon-innovations/2018/amazon-rekognition-artificial-intelligence-royal-wedding/#disqus_thread"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800" b="0" dirty="0">
                <a:solidFill>
                  <a:schemeClr val="tx1"/>
                </a:solidFill>
              </a:rPr>
              <a:t>Now, at the top of the stack, we serve developers and companies who want to add solution-oriented intelligence to their applications through an API call rather than developing and training their own models in SageMaker. And we have a lot of services in this area to do specific things like: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Vision (</a:t>
            </a:r>
            <a:r>
              <a:rPr lang="en-US" sz="1800" b="0" dirty="0" err="1">
                <a:solidFill>
                  <a:schemeClr val="tx1"/>
                </a:solidFill>
              </a:rPr>
              <a:t>Rek</a:t>
            </a:r>
            <a:r>
              <a:rPr lang="en-US" sz="1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Text (translate, comprehend, </a:t>
            </a:r>
            <a:r>
              <a:rPr lang="en-US" sz="1800" b="0" dirty="0" err="1">
                <a:solidFill>
                  <a:schemeClr val="tx1"/>
                </a:solidFill>
              </a:rPr>
              <a:t>textract</a:t>
            </a:r>
            <a:r>
              <a:rPr lang="en-US" sz="1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800" b="0" dirty="0" err="1">
                <a:solidFill>
                  <a:schemeClr val="tx1"/>
                </a:solidFill>
              </a:rPr>
              <a:t>Textract</a:t>
            </a:r>
            <a:r>
              <a:rPr lang="en-US" sz="1800" b="0" dirty="0">
                <a:solidFill>
                  <a:schemeClr val="tx1"/>
                </a:solidFill>
              </a:rPr>
              <a:t>.</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Then you have the things which Amazon is relatively famous for. Alexa and </a:t>
            </a:r>
            <a:r>
              <a:rPr lang="en-US" sz="1800" b="0" dirty="0" err="1">
                <a:solidFill>
                  <a:schemeClr val="tx1"/>
                </a:solidFill>
              </a:rPr>
              <a:t>chatbots</a:t>
            </a:r>
            <a:r>
              <a:rPr lang="en-US" sz="1800" b="0" dirty="0">
                <a:solidFill>
                  <a:schemeClr val="tx1"/>
                </a:solidFill>
              </a:rPr>
              <a:t> with Lex, personalization, and forecasting</a:t>
            </a:r>
          </a:p>
          <a:p>
            <a:pPr marL="773180" indent="-773180">
              <a:buSzPct val="10000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 Customers have asked us to continue to consider adding services around areas where we have a lot of experience and data from our consumer business…</a:t>
            </a:r>
          </a:p>
          <a:p>
            <a:pPr marL="0" indent="0">
              <a:buFont typeface="Arial" panose="020B0604020202020204" pitchFamily="34" charset="0"/>
              <a:buNone/>
              <a:defRPr sz="1000"/>
            </a:pPr>
            <a:endParaRPr lang="en-US" sz="1800" b="0"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dirty="0"/>
              <a:t>Amazon Fraud Detector, a new fraud management service for detecting online identify and payment fraud in real-time. No machine learning experience required.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defTabSz="4812492">
              <a:buFont typeface="Arial" panose="020B0604020202020204" pitchFamily="34" charset="0"/>
              <a:buChar char="•"/>
              <a:defRPr/>
            </a:pPr>
            <a:r>
              <a:rPr lang="en-US" sz="1800" dirty="0">
                <a:solidFill>
                  <a:schemeClr val="tx1"/>
                </a:solidFill>
              </a:rPr>
              <a:t>Amazon </a:t>
            </a:r>
            <a:r>
              <a:rPr lang="en-US" sz="1800" dirty="0" err="1">
                <a:solidFill>
                  <a:schemeClr val="tx1"/>
                </a:solidFill>
              </a:rPr>
              <a:t>CodeGuru</a:t>
            </a:r>
            <a:r>
              <a:rPr lang="en-US" sz="1800" dirty="0">
                <a:solidFill>
                  <a:schemeClr val="tx1"/>
                </a:solidFill>
              </a:rPr>
              <a:t>, a new machine learning service to automate code reviews </a:t>
            </a:r>
            <a:r>
              <a:rPr lang="en-US" sz="1800" b="0" dirty="0">
                <a:solidFill>
                  <a:schemeClr val="tx1"/>
                </a:solidFill>
              </a:rPr>
              <a:t>and identify your most expensive line of code.</a:t>
            </a:r>
          </a:p>
          <a:p>
            <a:pPr marL="171450" indent="-171450" defTabSz="4812492">
              <a:buFont typeface="Arial" panose="020B0604020202020204" pitchFamily="34" charset="0"/>
              <a:buChar char="•"/>
              <a:defRPr/>
            </a:pPr>
            <a:endParaRPr lang="en-US" sz="1800" b="0" dirty="0">
              <a:solidFill>
                <a:schemeClr val="tx1"/>
              </a:solidFill>
            </a:endParaRP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Contact Lens for Amazon Connect</a:t>
            </a:r>
            <a:r>
              <a:rPr lang="en-US" sz="1800" baseline="0" dirty="0"/>
              <a:t> </a:t>
            </a:r>
            <a:r>
              <a:rPr lang="en-US" sz="18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indent="-171450" defTabSz="4812492">
              <a:buFont typeface="Arial" panose="020B0604020202020204" pitchFamily="34" charset="0"/>
              <a:buChar char="•"/>
              <a:defRPr/>
            </a:pPr>
            <a:endParaRPr lang="en-US" sz="1800" b="0" dirty="0">
              <a:solidFill>
                <a:schemeClr val="tx1"/>
              </a:solidFill>
            </a:endParaRPr>
          </a:p>
          <a:p>
            <a:pPr defTabSz="4812492">
              <a:defRPr/>
            </a:pPr>
            <a:endParaRPr lang="en-US" sz="1800" dirty="0">
              <a:solidFill>
                <a:schemeClr val="tx1"/>
              </a:solidFill>
            </a:endParaRPr>
          </a:p>
          <a:p>
            <a:pPr defTabSz="4812492">
              <a:defRPr/>
            </a:pPr>
            <a:endParaRPr lang="en-US" sz="1800" b="1"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a:buFont typeface="Arial" panose="020B0604020202020204" pitchFamily="34" charset="0"/>
              <a:buChar cha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5:52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5003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15</a:t>
            </a:fld>
            <a:endParaRPr lang="en-US"/>
          </a:p>
        </p:txBody>
      </p:sp>
    </p:spTree>
    <p:extLst>
      <p:ext uri="{BB962C8B-B14F-4D97-AF65-F5344CB8AC3E}">
        <p14:creationId xmlns:p14="http://schemas.microsoft.com/office/powerpoint/2010/main" val="119219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16</a:t>
            </a:fld>
            <a:endParaRPr lang="en-US"/>
          </a:p>
        </p:txBody>
      </p:sp>
    </p:spTree>
    <p:extLst>
      <p:ext uri="{BB962C8B-B14F-4D97-AF65-F5344CB8AC3E}">
        <p14:creationId xmlns:p14="http://schemas.microsoft.com/office/powerpoint/2010/main" val="1906530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the similarity score to verify a user against a reference photo in near real time</a:t>
            </a:r>
          </a:p>
          <a:p>
            <a:br>
              <a:rPr lang="en-US" dirty="0"/>
            </a:b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18</a:t>
            </a:fld>
            <a:endParaRPr lang="en-US"/>
          </a:p>
        </p:txBody>
      </p:sp>
    </p:spTree>
    <p:extLst>
      <p:ext uri="{BB962C8B-B14F-4D97-AF65-F5344CB8AC3E}">
        <p14:creationId xmlns:p14="http://schemas.microsoft.com/office/powerpoint/2010/main" val="26214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Compares a face in the </a:t>
            </a:r>
            <a:r>
              <a:rPr lang="en-US" sz="1200" b="0" i="1" kern="1200" dirty="0">
                <a:solidFill>
                  <a:schemeClr val="tx1"/>
                </a:solidFill>
                <a:effectLst/>
                <a:latin typeface="Amazon Ember Regular" charset="0"/>
                <a:ea typeface="+mn-ea"/>
                <a:cs typeface="+mn-cs"/>
              </a:rPr>
              <a:t>source</a:t>
            </a:r>
            <a:r>
              <a:rPr lang="en-US" sz="1200" b="0" i="0" kern="1200" dirty="0">
                <a:solidFill>
                  <a:schemeClr val="tx1"/>
                </a:solidFill>
                <a:effectLst/>
                <a:latin typeface="Amazon Ember Regular" charset="0"/>
                <a:ea typeface="+mn-ea"/>
                <a:cs typeface="+mn-cs"/>
              </a:rPr>
              <a:t> input image with each of the 100 largest faces detected in the </a:t>
            </a:r>
            <a:r>
              <a:rPr lang="en-US" sz="1200" b="0" i="1" kern="1200" dirty="0">
                <a:solidFill>
                  <a:schemeClr val="tx1"/>
                </a:solidFill>
                <a:effectLst/>
                <a:latin typeface="Amazon Ember Regular" charset="0"/>
                <a:ea typeface="+mn-ea"/>
                <a:cs typeface="+mn-cs"/>
              </a:rPr>
              <a:t>target</a:t>
            </a:r>
            <a:r>
              <a:rPr lang="en-US" sz="1200" b="0" i="0" kern="1200" dirty="0">
                <a:solidFill>
                  <a:schemeClr val="tx1"/>
                </a:solidFill>
                <a:effectLst/>
                <a:latin typeface="Amazon Ember Regular" charset="0"/>
                <a:ea typeface="+mn-ea"/>
                <a:cs typeface="+mn-cs"/>
              </a:rPr>
              <a:t> input image.</a:t>
            </a:r>
          </a:p>
          <a:p>
            <a:r>
              <a:rPr lang="en-US" sz="1200" b="0" i="0" kern="1200" dirty="0">
                <a:solidFill>
                  <a:schemeClr val="tx1"/>
                </a:solidFill>
                <a:effectLst/>
                <a:latin typeface="Amazon Ember Regular" charset="0"/>
                <a:ea typeface="+mn-ea"/>
                <a:cs typeface="+mn-cs"/>
              </a:rPr>
              <a:t>If the source image contains multiple faces, the service detects the largest face and compares it with each face detected in the target image.</a:t>
            </a:r>
          </a:p>
          <a:p>
            <a:r>
              <a:rPr lang="en-US" sz="1200" b="0" i="0" kern="1200" dirty="0">
                <a:solidFill>
                  <a:schemeClr val="tx1"/>
                </a:solidFill>
                <a:effectLst/>
                <a:latin typeface="Amazon Ember Regular" charset="0"/>
                <a:ea typeface="+mn-ea"/>
                <a:cs typeface="+mn-cs"/>
              </a:rPr>
              <a:t>By default, only faces with a similarity score of greater than or equal to 80% are returned in the response. You can change this value by specifying </a:t>
            </a:r>
            <a:r>
              <a:rPr lang="en-US" sz="1200" b="0" i="0" kern="1200" dirty="0" err="1">
                <a:solidFill>
                  <a:schemeClr val="tx1"/>
                </a:solidFill>
                <a:effectLst/>
                <a:latin typeface="Amazon Ember Regular" charset="0"/>
                <a:ea typeface="+mn-ea"/>
                <a:cs typeface="+mn-cs"/>
              </a:rPr>
              <a:t>the</a:t>
            </a:r>
            <a:r>
              <a:rPr lang="en-US" dirty="0" err="1"/>
              <a:t>SimilarityThreshold</a:t>
            </a:r>
            <a:r>
              <a:rPr lang="en-US" sz="1200" b="0" i="0" kern="1200" dirty="0">
                <a:solidFill>
                  <a:schemeClr val="tx1"/>
                </a:solidFill>
                <a:effectLst/>
                <a:latin typeface="Amazon Ember Regular" charset="0"/>
                <a:ea typeface="+mn-ea"/>
                <a:cs typeface="+mn-cs"/>
              </a:rPr>
              <a:t> parameter.</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19</a:t>
            </a:fld>
            <a:endParaRPr lang="en-US"/>
          </a:p>
        </p:txBody>
      </p:sp>
    </p:spTree>
    <p:extLst>
      <p:ext uri="{BB962C8B-B14F-4D97-AF65-F5344CB8AC3E}">
        <p14:creationId xmlns:p14="http://schemas.microsoft.com/office/powerpoint/2010/main" val="186408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the similarity score to verify a user against a reference photo in near real time</a:t>
            </a:r>
          </a:p>
          <a:p>
            <a:br>
              <a:rPr lang="en-US" dirty="0"/>
            </a:b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21</a:t>
            </a:fld>
            <a:endParaRPr lang="en-US"/>
          </a:p>
        </p:txBody>
      </p:sp>
    </p:spTree>
    <p:extLst>
      <p:ext uri="{BB962C8B-B14F-4D97-AF65-F5344CB8AC3E}">
        <p14:creationId xmlns:p14="http://schemas.microsoft.com/office/powerpoint/2010/main" val="1527122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Feature vector is used when performing face match and search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66772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Compares a face in the </a:t>
            </a:r>
            <a:r>
              <a:rPr lang="en-US" sz="1200" b="0" i="1" kern="1200" dirty="0">
                <a:solidFill>
                  <a:schemeClr val="tx1"/>
                </a:solidFill>
                <a:effectLst/>
                <a:latin typeface="Amazon Ember Regular" charset="0"/>
                <a:ea typeface="+mn-ea"/>
                <a:cs typeface="+mn-cs"/>
              </a:rPr>
              <a:t>source</a:t>
            </a:r>
            <a:r>
              <a:rPr lang="en-US" sz="1200" b="0" i="0" kern="1200" dirty="0">
                <a:solidFill>
                  <a:schemeClr val="tx1"/>
                </a:solidFill>
                <a:effectLst/>
                <a:latin typeface="Amazon Ember Regular" charset="0"/>
                <a:ea typeface="+mn-ea"/>
                <a:cs typeface="+mn-cs"/>
              </a:rPr>
              <a:t> input image with each of the 100 largest faces detected in the </a:t>
            </a:r>
            <a:r>
              <a:rPr lang="en-US" sz="1200" b="0" i="1" kern="1200" dirty="0">
                <a:solidFill>
                  <a:schemeClr val="tx1"/>
                </a:solidFill>
                <a:effectLst/>
                <a:latin typeface="Amazon Ember Regular" charset="0"/>
                <a:ea typeface="+mn-ea"/>
                <a:cs typeface="+mn-cs"/>
              </a:rPr>
              <a:t>target</a:t>
            </a:r>
            <a:r>
              <a:rPr lang="en-US" sz="1200" b="0" i="0" kern="1200" dirty="0">
                <a:solidFill>
                  <a:schemeClr val="tx1"/>
                </a:solidFill>
                <a:effectLst/>
                <a:latin typeface="Amazon Ember Regular" charset="0"/>
                <a:ea typeface="+mn-ea"/>
                <a:cs typeface="+mn-cs"/>
              </a:rPr>
              <a:t> input image.</a:t>
            </a:r>
          </a:p>
          <a:p>
            <a:r>
              <a:rPr lang="en-US" sz="1200" b="0" i="0" kern="1200" dirty="0">
                <a:solidFill>
                  <a:schemeClr val="tx1"/>
                </a:solidFill>
                <a:effectLst/>
                <a:latin typeface="Amazon Ember Regular" charset="0"/>
                <a:ea typeface="+mn-ea"/>
                <a:cs typeface="+mn-cs"/>
              </a:rPr>
              <a:t>If the source image contains multiple faces, the service detects the largest face and compares it with each face detected in the target image.</a:t>
            </a:r>
          </a:p>
          <a:p>
            <a:r>
              <a:rPr lang="en-US" sz="1200" b="0" i="0" kern="1200" dirty="0">
                <a:solidFill>
                  <a:schemeClr val="tx1"/>
                </a:solidFill>
                <a:effectLst/>
                <a:latin typeface="Amazon Ember Regular" charset="0"/>
                <a:ea typeface="+mn-ea"/>
                <a:cs typeface="+mn-cs"/>
              </a:rPr>
              <a:t>By default, only faces with a similarity score of greater than or equal to 80% are returned in the response. You can change this value by specifying </a:t>
            </a:r>
            <a:r>
              <a:rPr lang="en-US" sz="1200" b="0" i="0" kern="1200" dirty="0" err="1">
                <a:solidFill>
                  <a:schemeClr val="tx1"/>
                </a:solidFill>
                <a:effectLst/>
                <a:latin typeface="Amazon Ember Regular" charset="0"/>
                <a:ea typeface="+mn-ea"/>
                <a:cs typeface="+mn-cs"/>
              </a:rPr>
              <a:t>the</a:t>
            </a:r>
            <a:r>
              <a:rPr lang="en-US" dirty="0" err="1"/>
              <a:t>SimilarityThreshold</a:t>
            </a:r>
            <a:r>
              <a:rPr lang="en-US" sz="1200" b="0" i="0" kern="1200" dirty="0">
                <a:solidFill>
                  <a:schemeClr val="tx1"/>
                </a:solidFill>
                <a:effectLst/>
                <a:latin typeface="Amazon Ember Regular" charset="0"/>
                <a:ea typeface="+mn-ea"/>
                <a:cs typeface="+mn-cs"/>
              </a:rPr>
              <a:t> parameter.</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24</a:t>
            </a:fld>
            <a:endParaRPr lang="en-US"/>
          </a:p>
        </p:txBody>
      </p:sp>
    </p:spTree>
    <p:extLst>
      <p:ext uri="{BB962C8B-B14F-4D97-AF65-F5344CB8AC3E}">
        <p14:creationId xmlns:p14="http://schemas.microsoft.com/office/powerpoint/2010/main" val="3272583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25</a:t>
            </a:fld>
            <a:endParaRPr lang="en-US"/>
          </a:p>
        </p:txBody>
      </p:sp>
    </p:spTree>
    <p:extLst>
      <p:ext uri="{BB962C8B-B14F-4D97-AF65-F5344CB8AC3E}">
        <p14:creationId xmlns:p14="http://schemas.microsoft.com/office/powerpoint/2010/main" val="315654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26</a:t>
            </a:fld>
            <a:endParaRPr lang="en-US"/>
          </a:p>
        </p:txBody>
      </p:sp>
    </p:spTree>
    <p:extLst>
      <p:ext uri="{BB962C8B-B14F-4D97-AF65-F5344CB8AC3E}">
        <p14:creationId xmlns:p14="http://schemas.microsoft.com/office/powerpoint/2010/main" val="313215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27</a:t>
            </a:fld>
            <a:endParaRPr lang="en-US"/>
          </a:p>
        </p:txBody>
      </p:sp>
    </p:spTree>
    <p:extLst>
      <p:ext uri="{BB962C8B-B14F-4D97-AF65-F5344CB8AC3E}">
        <p14:creationId xmlns:p14="http://schemas.microsoft.com/office/powerpoint/2010/main" val="176842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a:p>
        </p:txBody>
      </p:sp>
    </p:spTree>
    <p:extLst>
      <p:ext uri="{BB962C8B-B14F-4D97-AF65-F5344CB8AC3E}">
        <p14:creationId xmlns:p14="http://schemas.microsoft.com/office/powerpoint/2010/main" val="1260844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28</a:t>
            </a:fld>
            <a:endParaRPr lang="en-US"/>
          </a:p>
        </p:txBody>
      </p:sp>
    </p:spTree>
    <p:extLst>
      <p:ext uri="{BB962C8B-B14F-4D97-AF65-F5344CB8AC3E}">
        <p14:creationId xmlns:p14="http://schemas.microsoft.com/office/powerpoint/2010/main" val="127015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Rekognition can determine if an image or video contains explicit or suggestive adult content.</a:t>
            </a: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30</a:t>
            </a:fld>
            <a:endParaRPr lang="en-US"/>
          </a:p>
        </p:txBody>
      </p:sp>
    </p:spTree>
    <p:extLst>
      <p:ext uri="{BB962C8B-B14F-4D97-AF65-F5344CB8AC3E}">
        <p14:creationId xmlns:p14="http://schemas.microsoft.com/office/powerpoint/2010/main" val="98873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Rekognition uses a hierarchical taxonomy to label categories of explicit and suggestive content. The two top-level categories are </a:t>
            </a:r>
            <a:r>
              <a:rPr lang="en-US" sz="1200" b="0" i="1" kern="1200" dirty="0">
                <a:solidFill>
                  <a:schemeClr val="tx1"/>
                </a:solidFill>
                <a:effectLst/>
                <a:latin typeface="Amazon Ember Regular" charset="0"/>
                <a:ea typeface="+mn-ea"/>
                <a:cs typeface="+mn-cs"/>
              </a:rPr>
              <a:t>Explicit Nudity</a:t>
            </a:r>
            <a:r>
              <a:rPr lang="en-US" sz="1200" b="0" i="0" kern="1200" dirty="0">
                <a:solidFill>
                  <a:schemeClr val="tx1"/>
                </a:solidFill>
                <a:effectLst/>
                <a:latin typeface="Amazon Ember Regular" charset="0"/>
                <a:ea typeface="+mn-ea"/>
                <a:cs typeface="+mn-cs"/>
              </a:rPr>
              <a:t>, and </a:t>
            </a:r>
            <a:r>
              <a:rPr lang="en-US" sz="1200" b="0" i="1" kern="1200" dirty="0">
                <a:solidFill>
                  <a:schemeClr val="tx1"/>
                </a:solidFill>
                <a:effectLst/>
                <a:latin typeface="Amazon Ember Regular" charset="0"/>
                <a:ea typeface="+mn-ea"/>
                <a:cs typeface="+mn-cs"/>
              </a:rPr>
              <a:t>Suggestive</a:t>
            </a:r>
            <a:r>
              <a:rPr lang="en-US" sz="1200" b="0" i="0" kern="1200" dirty="0">
                <a:solidFill>
                  <a:schemeClr val="tx1"/>
                </a:solidFill>
                <a:effectLst/>
                <a:latin typeface="Amazon Ember Regular" charset="0"/>
                <a:ea typeface="+mn-ea"/>
                <a:cs typeface="+mn-cs"/>
              </a:rPr>
              <a:t>. Each top-level category has a number of second-level categories.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60694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JPEG or PNG Images</a:t>
            </a:r>
          </a:p>
          <a:p>
            <a:r>
              <a:rPr lang="en-US" dirty="0"/>
              <a:t>Pass image as either base64-encoded image bytes or a reference to an image in S3</a:t>
            </a:r>
          </a:p>
        </p:txBody>
      </p:sp>
      <p:sp>
        <p:nvSpPr>
          <p:cNvPr id="4" name="Slide Number Placeholder 3"/>
          <p:cNvSpPr>
            <a:spLocks noGrp="1"/>
          </p:cNvSpPr>
          <p:nvPr>
            <p:ph type="sldNum" sz="quarter" idx="10"/>
          </p:nvPr>
        </p:nvSpPr>
        <p:spPr/>
        <p:txBody>
          <a:bodyPr/>
          <a:lstStyle/>
          <a:p>
            <a:fld id="{790BB667-5E29-4928-9295-24B4AE54BFF5}" type="slidenum">
              <a:rPr lang="en-US" smtClean="0"/>
              <a:t>32</a:t>
            </a:fld>
            <a:endParaRPr lang="en-US"/>
          </a:p>
        </p:txBody>
      </p:sp>
    </p:spTree>
    <p:extLst>
      <p:ext uri="{BB962C8B-B14F-4D97-AF65-F5344CB8AC3E}">
        <p14:creationId xmlns:p14="http://schemas.microsoft.com/office/powerpoint/2010/main" val="4169805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33</a:t>
            </a:fld>
            <a:endParaRPr lang="en-US"/>
          </a:p>
        </p:txBody>
      </p:sp>
    </p:spTree>
    <p:extLst>
      <p:ext uri="{BB962C8B-B14F-4D97-AF65-F5344CB8AC3E}">
        <p14:creationId xmlns:p14="http://schemas.microsoft.com/office/powerpoint/2010/main" val="3149986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35</a:t>
            </a:fld>
            <a:endParaRPr lang="en-US"/>
          </a:p>
        </p:txBody>
      </p:sp>
    </p:spTree>
    <p:extLst>
      <p:ext uri="{BB962C8B-B14F-4D97-AF65-F5344CB8AC3E}">
        <p14:creationId xmlns:p14="http://schemas.microsoft.com/office/powerpoint/2010/main" val="61184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36</a:t>
            </a:fld>
            <a:endParaRPr lang="en-US"/>
          </a:p>
        </p:txBody>
      </p:sp>
    </p:spTree>
    <p:extLst>
      <p:ext uri="{BB962C8B-B14F-4D97-AF65-F5344CB8AC3E}">
        <p14:creationId xmlns:p14="http://schemas.microsoft.com/office/powerpoint/2010/main" val="1845045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37</a:t>
            </a:fld>
            <a:endParaRPr lang="en-US"/>
          </a:p>
        </p:txBody>
      </p:sp>
    </p:spTree>
    <p:extLst>
      <p:ext uri="{BB962C8B-B14F-4D97-AF65-F5344CB8AC3E}">
        <p14:creationId xmlns:p14="http://schemas.microsoft.com/office/powerpoint/2010/main" val="796637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39</a:t>
            </a:fld>
            <a:endParaRPr lang="en-US"/>
          </a:p>
        </p:txBody>
      </p:sp>
    </p:spTree>
    <p:extLst>
      <p:ext uri="{BB962C8B-B14F-4D97-AF65-F5344CB8AC3E}">
        <p14:creationId xmlns:p14="http://schemas.microsoft.com/office/powerpoint/2010/main" val="401159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40</a:t>
            </a:fld>
            <a:endParaRPr lang="en-US"/>
          </a:p>
        </p:txBody>
      </p:sp>
    </p:spTree>
    <p:extLst>
      <p:ext uri="{BB962C8B-B14F-4D97-AF65-F5344CB8AC3E}">
        <p14:creationId xmlns:p14="http://schemas.microsoft.com/office/powerpoint/2010/main" val="150633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6</a:t>
            </a:fld>
            <a:endParaRPr lang="en-US"/>
          </a:p>
        </p:txBody>
      </p:sp>
    </p:spTree>
    <p:extLst>
      <p:ext uri="{BB962C8B-B14F-4D97-AF65-F5344CB8AC3E}">
        <p14:creationId xmlns:p14="http://schemas.microsoft.com/office/powerpoint/2010/main" val="1642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Manual process for checking images – Labor intensive</a:t>
            </a:r>
          </a:p>
          <a:p>
            <a:pPr marL="285750" indent="-285750">
              <a:lnSpc>
                <a:spcPct val="200000"/>
              </a:lnSpc>
              <a:buFont typeface="Arial" panose="020B0604020202020204" pitchFamily="34" charset="0"/>
              <a:buChar char="•"/>
            </a:pPr>
            <a:r>
              <a:rPr lang="en-US" dirty="0">
                <a:latin typeface="Amazon Ember"/>
              </a:rPr>
              <a:t>Non-uniformity –  Results vary from resource to </a:t>
            </a:r>
            <a:r>
              <a:rPr lang="en-US" dirty="0">
                <a:solidFill>
                  <a:srgbClr val="FFFFFF"/>
                </a:solidFill>
                <a:latin typeface="Amazon Ember"/>
              </a:rPr>
              <a:t>resource</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Scalability – Difficult to keep up with the rate of image generation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392207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Scalable solution </a:t>
            </a:r>
            <a:r>
              <a:rPr lang="en-US" dirty="0">
                <a:solidFill>
                  <a:srgbClr val="FFFFFF"/>
                </a:solidFill>
                <a:latin typeface="Amazon Ember"/>
              </a:rPr>
              <a:t>– Pay as you go</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Achieve greater levels of uniform </a:t>
            </a:r>
            <a:r>
              <a:rPr lang="en-US" dirty="0">
                <a:solidFill>
                  <a:srgbClr val="FFFFFF"/>
                </a:solidFill>
                <a:latin typeface="Amazon Ember"/>
              </a:rPr>
              <a:t>policing</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Improve security – Search against known </a:t>
            </a:r>
            <a:r>
              <a:rPr lang="en-US" dirty="0">
                <a:solidFill>
                  <a:srgbClr val="FFFFFF"/>
                </a:solidFill>
                <a:latin typeface="Amazon Ember"/>
              </a:rPr>
              <a:t>blacklists</a:t>
            </a:r>
            <a:endParaRPr lang="en-US" b="1" dirty="0">
              <a:solidFill>
                <a:srgbClr val="FFFFFF"/>
              </a:solidFill>
              <a:latin typeface="Amazon Ember" panose="02000000000000000000" pitchFamily="2" charset="0"/>
            </a:endParaRPr>
          </a:p>
          <a:p>
            <a:pPr marL="285750" indent="-285750">
              <a:buFont typeface="Arial" panose="020B0604020202020204" pitchFamily="34" charset="0"/>
              <a:buChar char="•"/>
            </a:pPr>
            <a:endParaRPr lang="en-US" dirty="0">
              <a:latin typeface="Amazon Ember"/>
            </a:endParaRPr>
          </a:p>
          <a:p>
            <a:pPr marL="285750" indent="-285750">
              <a:buFont typeface="Arial" panose="020B0604020202020204" pitchFamily="34" charset="0"/>
              <a:buChar char="•"/>
            </a:pPr>
            <a:r>
              <a:rPr lang="en-US" dirty="0">
                <a:latin typeface="Amazon Ember"/>
              </a:rPr>
              <a:t>Add new features and improve </a:t>
            </a:r>
            <a:r>
              <a:rPr lang="en-US" dirty="0">
                <a:solidFill>
                  <a:srgbClr val="FFFFFF"/>
                </a:solidFill>
                <a:latin typeface="Amazon Ember"/>
              </a:rPr>
              <a:t>customer experience</a:t>
            </a:r>
            <a:endParaRPr lang="en-US" dirty="0">
              <a:solidFill>
                <a:srgbClr val="FFFFFF"/>
              </a:solidFill>
              <a:latin typeface="Amazon Ember" panose="02000000000000000000" pitchFamily="2" charset="0"/>
            </a:endParaRPr>
          </a:p>
          <a:p>
            <a:pPr marL="742950" lvl="1" indent="-285750">
              <a:buFont typeface="Arial" panose="020B0604020202020204" pitchFamily="34" charset="0"/>
              <a:buChar char="•"/>
            </a:pPr>
            <a:r>
              <a:rPr lang="en-US" dirty="0">
                <a:latin typeface="Amazon Ember"/>
              </a:rPr>
              <a:t>Finding </a:t>
            </a:r>
            <a:r>
              <a:rPr lang="en-US" dirty="0">
                <a:solidFill>
                  <a:srgbClr val="FFFFFF"/>
                </a:solidFill>
                <a:latin typeface="Amazon Ember"/>
              </a:rPr>
              <a:t>best</a:t>
            </a:r>
            <a:r>
              <a:rPr lang="en-US" dirty="0">
                <a:latin typeface="Amazon Ember"/>
              </a:rPr>
              <a:t> user picture from library</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091799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Slow and lengthy</a:t>
            </a:r>
          </a:p>
          <a:p>
            <a:pPr marL="285750" indent="-285750">
              <a:lnSpc>
                <a:spcPct val="200000"/>
              </a:lnSpc>
              <a:buFont typeface="Arial" panose="020B0604020202020204" pitchFamily="34" charset="0"/>
              <a:buChar char="•"/>
            </a:pPr>
            <a:r>
              <a:rPr lang="en-US" dirty="0">
                <a:latin typeface="Amazon Ember"/>
              </a:rPr>
              <a:t>Error prone </a:t>
            </a:r>
            <a:r>
              <a:rPr lang="en-US" dirty="0">
                <a:solidFill>
                  <a:srgbClr val="FFFFFF"/>
                </a:solidFill>
                <a:latin typeface="Amazon Ember"/>
              </a:rPr>
              <a:t>– Depends</a:t>
            </a:r>
            <a:r>
              <a:rPr lang="en-US" dirty="0">
                <a:latin typeface="Amazon Ember"/>
              </a:rPr>
              <a:t> on traditional inspection </a:t>
            </a:r>
            <a:r>
              <a:rPr lang="en-US" dirty="0">
                <a:solidFill>
                  <a:srgbClr val="FFFFFF"/>
                </a:solidFill>
                <a:latin typeface="Amazon Ember"/>
              </a:rPr>
              <a:t>methods</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Security risk – Relatively </a:t>
            </a:r>
            <a:r>
              <a:rPr lang="en-US" dirty="0">
                <a:solidFill>
                  <a:srgbClr val="FFFFFF"/>
                </a:solidFill>
                <a:latin typeface="Amazon Ember"/>
              </a:rPr>
              <a:t>easy</a:t>
            </a:r>
            <a:r>
              <a:rPr lang="en-US" dirty="0">
                <a:latin typeface="Amazon Ember"/>
              </a:rPr>
              <a:t> to circumvent</a:t>
            </a:r>
          </a:p>
          <a:p>
            <a:pPr marL="285750" indent="-285750">
              <a:lnSpc>
                <a:spcPct val="200000"/>
              </a:lnSpc>
              <a:buFont typeface="Arial" panose="020B0604020202020204" pitchFamily="34" charset="0"/>
              <a:buChar char="•"/>
            </a:pPr>
            <a:r>
              <a:rPr lang="en-US" dirty="0">
                <a:latin typeface="Amazon Ember"/>
              </a:rPr>
              <a:t>Manual labor intensive – Staffing challenges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36598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Faster streamlined process – Decrease wait </a:t>
            </a:r>
            <a:r>
              <a:rPr lang="en-US" dirty="0">
                <a:solidFill>
                  <a:srgbClr val="FFFFFF"/>
                </a:solidFill>
                <a:latin typeface="Amazon Ember"/>
              </a:rPr>
              <a:t>times</a:t>
            </a:r>
            <a:endParaRPr lang="en-US" dirty="0">
              <a:solidFill>
                <a:srgbClr val="FFFFFF"/>
              </a:solidFill>
              <a:latin typeface="Amazon Ember" panose="02000000000000000000" pitchFamily="2" charset="0"/>
            </a:endParaRPr>
          </a:p>
          <a:p>
            <a:pPr marL="742950" lvl="1" indent="-285750">
              <a:lnSpc>
                <a:spcPct val="200000"/>
              </a:lnSpc>
              <a:buFont typeface="Arial" panose="020B0604020202020204" pitchFamily="34" charset="0"/>
              <a:buChar char="•"/>
            </a:pPr>
            <a:r>
              <a:rPr lang="en-US" dirty="0">
                <a:latin typeface="Amazon Ember"/>
              </a:rPr>
              <a:t>Don’t compromise </a:t>
            </a:r>
            <a:r>
              <a:rPr lang="en-US" dirty="0">
                <a:solidFill>
                  <a:srgbClr val="FFFFFF"/>
                </a:solidFill>
                <a:latin typeface="Amazon Ember"/>
              </a:rPr>
              <a:t>security</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Ability to check against a known blacklist using the </a:t>
            </a:r>
            <a:r>
              <a:rPr lang="en-US" dirty="0" err="1">
                <a:latin typeface="Amazon Ember"/>
              </a:rPr>
              <a:t>SearchFaces</a:t>
            </a:r>
            <a:r>
              <a:rPr lang="en-US" dirty="0">
                <a:latin typeface="Amazon Ember"/>
              </a:rPr>
              <a:t> </a:t>
            </a:r>
            <a:r>
              <a:rPr lang="en-US" dirty="0">
                <a:solidFill>
                  <a:srgbClr val="FFFFFF"/>
                </a:solidFill>
                <a:latin typeface="Amazon Ember"/>
              </a:rPr>
              <a:t>API</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Automate check-in / </a:t>
            </a:r>
            <a:r>
              <a:rPr lang="en-US" dirty="0">
                <a:solidFill>
                  <a:srgbClr val="FFFFFF"/>
                </a:solidFill>
                <a:latin typeface="Amazon Ember"/>
              </a:rPr>
              <a:t>check-out</a:t>
            </a:r>
            <a:r>
              <a:rPr lang="en-US" dirty="0">
                <a:latin typeface="Amazon Ember"/>
              </a:rPr>
              <a:t> process – curb </a:t>
            </a:r>
            <a:r>
              <a:rPr lang="en-US" dirty="0">
                <a:solidFill>
                  <a:srgbClr val="FFFFFF"/>
                </a:solidFill>
                <a:latin typeface="Amazon Ember"/>
              </a:rPr>
              <a:t>proxies</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Add more value – Re-use your resources </a:t>
            </a:r>
            <a:r>
              <a:rPr lang="en-US" dirty="0">
                <a:solidFill>
                  <a:srgbClr val="FFFFFF"/>
                </a:solidFill>
                <a:latin typeface="Amazon Ember"/>
              </a:rPr>
              <a:t>effectively</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Custom service – Provide </a:t>
            </a:r>
            <a:r>
              <a:rPr lang="en-US" dirty="0">
                <a:solidFill>
                  <a:srgbClr val="FFFFFF"/>
                </a:solidFill>
                <a:latin typeface="Amazon Ember"/>
              </a:rPr>
              <a:t>VIP service</a:t>
            </a:r>
            <a:r>
              <a:rPr lang="en-US" dirty="0">
                <a:latin typeface="Amazon Ember"/>
              </a:rPr>
              <a:t> to repeat customers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719737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solidFill>
                  <a:srgbClr val="FFFFFF"/>
                </a:solidFill>
                <a:latin typeface="Amazon Ember"/>
              </a:rPr>
              <a:t>Paper /</a:t>
            </a:r>
            <a:r>
              <a:rPr lang="en-US" dirty="0">
                <a:latin typeface="Amazon Ember"/>
              </a:rPr>
              <a:t> online forms -&gt; resource intensive</a:t>
            </a:r>
          </a:p>
          <a:p>
            <a:pPr marL="285750" indent="-285750">
              <a:lnSpc>
                <a:spcPct val="200000"/>
              </a:lnSpc>
              <a:buFont typeface="Arial" panose="020B0604020202020204" pitchFamily="34" charset="0"/>
              <a:buChar char="•"/>
            </a:pPr>
            <a:r>
              <a:rPr lang="en-US" dirty="0">
                <a:latin typeface="Amazon Ember"/>
              </a:rPr>
              <a:t>Low fulfillment </a:t>
            </a:r>
            <a:r>
              <a:rPr lang="en-US" dirty="0">
                <a:solidFill>
                  <a:srgbClr val="FFFFFF"/>
                </a:solidFill>
                <a:latin typeface="Amazon Ember"/>
              </a:rPr>
              <a:t>rate -&gt;</a:t>
            </a:r>
            <a:r>
              <a:rPr lang="en-US" dirty="0">
                <a:latin typeface="Amazon Ember"/>
              </a:rPr>
              <a:t> imperfect data</a:t>
            </a:r>
          </a:p>
          <a:p>
            <a:pPr marL="285750" indent="-285750">
              <a:lnSpc>
                <a:spcPct val="200000"/>
              </a:lnSpc>
              <a:buFont typeface="Arial" panose="020B0604020202020204" pitchFamily="34" charset="0"/>
              <a:buChar char="•"/>
            </a:pPr>
            <a:r>
              <a:rPr lang="en-US" dirty="0">
                <a:latin typeface="Amazon Ember"/>
              </a:rPr>
              <a:t>Lengthy execution-to-results workflow</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53573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298431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mazon Ember"/>
              </a:rPr>
              <a:t>Achieve near 100% coverage – Use strategic camera </a:t>
            </a:r>
            <a:r>
              <a:rPr lang="en-US" sz="1200" dirty="0">
                <a:solidFill>
                  <a:srgbClr val="FFFFFF"/>
                </a:solidFill>
                <a:latin typeface="Amazon Ember"/>
              </a:rPr>
              <a:t>placement</a:t>
            </a:r>
            <a:endParaRPr lang="en-US" sz="12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Improve Security – Search against known </a:t>
            </a:r>
            <a:r>
              <a:rPr lang="en-US" sz="1200" dirty="0">
                <a:solidFill>
                  <a:srgbClr val="FFFFFF"/>
                </a:solidFill>
                <a:latin typeface="Amazon Ember"/>
              </a:rPr>
              <a:t>blacklists</a:t>
            </a:r>
            <a:endParaRPr lang="en-US" sz="12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Unlock new behavioral patterns – </a:t>
            </a:r>
            <a:r>
              <a:rPr lang="en-US" sz="1200" dirty="0">
                <a:solidFill>
                  <a:srgbClr val="FFFFFF"/>
                </a:solidFill>
                <a:latin typeface="Amazon Ember"/>
              </a:rPr>
              <a:t>Co-relate</a:t>
            </a:r>
            <a:r>
              <a:rPr lang="en-US" sz="1200" dirty="0">
                <a:latin typeface="Amazon Ember"/>
              </a:rPr>
              <a:t> demographic data </a:t>
            </a:r>
            <a:r>
              <a:rPr lang="en-US" sz="1200" dirty="0">
                <a:solidFill>
                  <a:srgbClr val="FFFFFF"/>
                </a:solidFill>
                <a:latin typeface="Amazon Ember"/>
              </a:rPr>
              <a:t>with other</a:t>
            </a:r>
            <a:r>
              <a:rPr lang="en-US" sz="1200" dirty="0">
                <a:latin typeface="Amazon Ember"/>
              </a:rPr>
              <a:t> </a:t>
            </a:r>
            <a:r>
              <a:rPr lang="en-US" sz="1200" dirty="0">
                <a:solidFill>
                  <a:srgbClr val="FFFFFF"/>
                </a:solidFill>
                <a:latin typeface="Amazon Ember"/>
              </a:rPr>
              <a:t>data</a:t>
            </a:r>
            <a:endParaRPr lang="en-US" sz="1200" b="1"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Near real-time analysis – Respond immediately, based on current demographics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403983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874954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002846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35789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7</a:t>
            </a:fld>
            <a:endParaRPr lang="en-US"/>
          </a:p>
        </p:txBody>
      </p:sp>
    </p:spTree>
    <p:extLst>
      <p:ext uri="{BB962C8B-B14F-4D97-AF65-F5344CB8AC3E}">
        <p14:creationId xmlns:p14="http://schemas.microsoft.com/office/powerpoint/2010/main" val="324358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600" dirty="0">
                <a:solidFill>
                  <a:srgbClr val="FFFFFF"/>
                </a:solidFill>
              </a:rPr>
              <a:t>We heard need from customers</a:t>
            </a:r>
          </a:p>
          <a:p>
            <a:pPr marL="171450" lvl="0" indent="-171450">
              <a:buFont typeface="Arial" charset="0"/>
              <a:buChar char="•"/>
            </a:pPr>
            <a:r>
              <a:rPr lang="en-US" sz="1600" dirty="0">
                <a:solidFill>
                  <a:srgbClr val="FFFFFF"/>
                </a:solidFill>
              </a:rPr>
              <a:t>Introducing</a:t>
            </a:r>
            <a:r>
              <a:rPr lang="en-US" sz="1600" baseline="0" dirty="0">
                <a:solidFill>
                  <a:srgbClr val="FFFFFF"/>
                </a:solidFill>
              </a:rPr>
              <a:t> Amazon </a:t>
            </a:r>
            <a:r>
              <a:rPr lang="en-US" sz="1600" baseline="0" dirty="0" err="1">
                <a:solidFill>
                  <a:srgbClr val="FFFFFF"/>
                </a:solidFill>
              </a:rPr>
              <a:t>Rekognition</a:t>
            </a:r>
            <a:r>
              <a:rPr lang="en-US" sz="1600" baseline="0" dirty="0">
                <a:solidFill>
                  <a:srgbClr val="FFFFFF"/>
                </a:solidFill>
              </a:rPr>
              <a:t> Video: a deep learning-based video recognition and analysis service for live or stored video that offers:</a:t>
            </a:r>
            <a:endParaRPr lang="en-US" sz="1600" dirty="0">
              <a:solidFill>
                <a:srgbClr val="FFFFFF"/>
              </a:solidFill>
            </a:endParaRPr>
          </a:p>
          <a:p>
            <a:pPr marL="171450" lvl="0" indent="-171450">
              <a:buFont typeface="Arial" charset="0"/>
              <a:buChar char="•"/>
            </a:pPr>
            <a:endParaRPr lang="en-US" sz="1600" dirty="0">
              <a:solidFill>
                <a:srgbClr val="FFFFFF"/>
              </a:solidFill>
            </a:endParaRPr>
          </a:p>
          <a:p>
            <a:pPr marL="171450" indent="-171450">
              <a:buFont typeface="Arial" charset="0"/>
              <a:buChar char="•"/>
            </a:pPr>
            <a:r>
              <a:rPr lang="en-US" b="1" dirty="0"/>
              <a:t>Object and Activity Detection: </a:t>
            </a:r>
            <a:r>
              <a:rPr lang="en-US" dirty="0"/>
              <a:t>With </a:t>
            </a:r>
            <a:r>
              <a:rPr lang="en-US" dirty="0" err="1"/>
              <a:t>Rekognition</a:t>
            </a:r>
            <a:r>
              <a:rPr lang="en-US" dirty="0"/>
              <a:t> Video, you can detect thousands of objects and activities accurately, and extract motion-based context from a video. For example, your application can quickly analyze a consumer video of a baby's first walk, and generate labels like "baby”, "crawling”, "falling”, and "hugging” with timestamps and confidence scores. This allows you to generate search indexes for consumer video archives.</a:t>
            </a:r>
          </a:p>
          <a:p>
            <a:pPr marL="171450" indent="-171450">
              <a:buFont typeface="Arial" charset="0"/>
              <a:buChar char="•"/>
            </a:pPr>
            <a:endParaRPr lang="en-US" dirty="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1" dirty="0"/>
              <a:t>Person Tracking</a:t>
            </a:r>
            <a:r>
              <a:rPr lang="en-US" dirty="0"/>
              <a:t>: With </a:t>
            </a:r>
            <a:r>
              <a:rPr lang="en-US" dirty="0" err="1"/>
              <a:t>Rekognition</a:t>
            </a:r>
            <a:r>
              <a:rPr lang="en-US" dirty="0"/>
              <a:t> Video motion-based video analysis capabilities, you can track people through the video even when their faces are not visible, or as the whole person might go in and out of the scene. This makes investigation and monitoring of individuals easy and accurate.</a:t>
            </a:r>
          </a:p>
          <a:p>
            <a:pPr marL="171450" indent="-171450">
              <a:buFont typeface="Arial" charset="0"/>
              <a:buChar char="•"/>
            </a:pPr>
            <a:endParaRPr lang="en-US" dirty="0"/>
          </a:p>
          <a:p>
            <a:pPr marL="171450" indent="-171450">
              <a:buFont typeface="Arial" charset="0"/>
              <a:buChar char="•"/>
            </a:pPr>
            <a:r>
              <a:rPr lang="en-US" b="1" dirty="0"/>
              <a:t>Face Recognition: </a:t>
            </a:r>
            <a:r>
              <a:rPr lang="en-US" dirty="0" err="1"/>
              <a:t>Rekognition</a:t>
            </a:r>
            <a:r>
              <a:rPr lang="en-US" dirty="0"/>
              <a:t> Video allows you to identify persons from a large existing collection of faces. This allows you to build applications that locate a Person of Interest in real time from a live stream or in batch from Amazon S3.</a:t>
            </a:r>
          </a:p>
          <a:p>
            <a:pPr marL="171450" indent="-171450">
              <a:buFont typeface="Arial" charset="0"/>
              <a:buChar char="•"/>
            </a:pPr>
            <a:endParaRPr lang="en-US" dirty="0"/>
          </a:p>
          <a:p>
            <a:pPr marL="171450" indent="-171450">
              <a:buFont typeface="Arial" charset="0"/>
              <a:buChar char="•"/>
            </a:pPr>
            <a:r>
              <a:rPr lang="en-US" b="1" dirty="0"/>
              <a:t>Streaming mode by native integration with </a:t>
            </a:r>
            <a:r>
              <a:rPr lang="en-US" sz="1200" b="1" i="0" kern="1200" dirty="0">
                <a:solidFill>
                  <a:schemeClr val="tx1"/>
                </a:solidFill>
                <a:effectLst/>
                <a:latin typeface="Arial"/>
                <a:ea typeface="+mn-ea"/>
                <a:cs typeface="+mn-cs"/>
              </a:rPr>
              <a:t>Amazon Kinesis Video Streams</a:t>
            </a:r>
            <a:r>
              <a:rPr lang="en-US" b="1" dirty="0"/>
              <a:t>:</a:t>
            </a:r>
            <a:r>
              <a:rPr lang="en-US" dirty="0"/>
              <a:t> In streaming mode, the face detection and recognition APIs natively integrate with video stream from </a:t>
            </a:r>
            <a:r>
              <a:rPr lang="en-US" sz="1200" b="0" i="0" kern="1200" dirty="0">
                <a:solidFill>
                  <a:schemeClr val="tx1"/>
                </a:solidFill>
                <a:effectLst/>
                <a:latin typeface="Arial"/>
                <a:ea typeface="+mn-ea"/>
                <a:cs typeface="+mn-cs"/>
              </a:rPr>
              <a:t>Kinesis Video Streams </a:t>
            </a:r>
            <a:r>
              <a:rPr lang="en-US" dirty="0"/>
              <a:t>to provide output at low latency. </a:t>
            </a:r>
            <a:r>
              <a:rPr lang="en-US" sz="1200" b="0" i="0" kern="1200" dirty="0">
                <a:solidFill>
                  <a:schemeClr val="tx1"/>
                </a:solidFill>
                <a:effectLst/>
                <a:latin typeface="Arial"/>
                <a:ea typeface="+mn-ea"/>
                <a:cs typeface="+mn-cs"/>
              </a:rPr>
              <a:t>Kinesis Video Streams </a:t>
            </a:r>
            <a:r>
              <a:rPr lang="en-US" dirty="0"/>
              <a:t>enables developers to transmit thousands of live feeds and associated metadata to persist them on Amazon S3 and Glacier.</a:t>
            </a:r>
          </a:p>
          <a:p>
            <a:pPr marL="171450" indent="-171450">
              <a:buFont typeface="Arial" charset="0"/>
              <a:buChar char="•"/>
            </a:pPr>
            <a:endParaRPr lang="en-US" dirty="0"/>
          </a:p>
          <a:p>
            <a:pPr marL="171450" indent="-171450">
              <a:buFont typeface="Arial" charset="0"/>
              <a:buChar char="•"/>
            </a:pPr>
            <a:r>
              <a:rPr lang="en-US" b="1" dirty="0"/>
              <a:t>Content Moderation: </a:t>
            </a:r>
            <a:r>
              <a:rPr lang="en-US" dirty="0" err="1"/>
              <a:t>Rekognition</a:t>
            </a:r>
            <a:r>
              <a:rPr lang="en-US" dirty="0"/>
              <a:t> Video enables easy filtering of video for explicit and suggestive content, providing fine-grained detection of labels associated with inappropriate / NSFW content at a video frame level.</a:t>
            </a:r>
          </a:p>
          <a:p>
            <a:pPr marL="171450" indent="-171450">
              <a:buFont typeface="Arial" charset="0"/>
              <a:buChar char="•"/>
            </a:pPr>
            <a:endParaRPr lang="en-US" dirty="0"/>
          </a:p>
          <a:p>
            <a:pPr marL="171450" indent="-171450">
              <a:buFont typeface="Arial" charset="0"/>
              <a:buChar char="•"/>
            </a:pPr>
            <a:r>
              <a:rPr lang="en-US" b="1" dirty="0"/>
              <a:t>Celebrity Recognition: </a:t>
            </a:r>
            <a:r>
              <a:rPr lang="en-US" dirty="0"/>
              <a:t>With</a:t>
            </a:r>
            <a:r>
              <a:rPr lang="en-US" b="1" dirty="0"/>
              <a:t> </a:t>
            </a:r>
            <a:r>
              <a:rPr lang="en-US" dirty="0" err="1"/>
              <a:t>Rekognition</a:t>
            </a:r>
            <a:r>
              <a:rPr lang="en-US" dirty="0"/>
              <a:t> Video, you can detect and recognize celebrities in a video and track in which video frames each of them appears. This allows you to index and search digital video libraries for celebrities based on your particular interest.</a:t>
            </a:r>
          </a:p>
          <a:p>
            <a:pPr marL="0" indent="0">
              <a:buFont typeface="Arial" charset="0"/>
              <a:buNone/>
            </a:pPr>
            <a:endParaRPr lang="en-US" dirty="0"/>
          </a:p>
          <a:p>
            <a:pPr marL="0" indent="0">
              <a:buFont typeface="Arial" charset="0"/>
              <a:buNone/>
            </a:pPr>
            <a:r>
              <a:rPr lang="en-US" dirty="0"/>
              <a:t>Hawkeye summary:</a:t>
            </a:r>
          </a:p>
          <a:p>
            <a:pPr marL="457200" indent="-457200">
              <a:spcBef>
                <a:spcPts val="0"/>
              </a:spcBef>
              <a:spcAft>
                <a:spcPts val="1200"/>
              </a:spcAft>
              <a:buFont typeface="Arial" charset="0"/>
              <a:buChar char="•"/>
            </a:pPr>
            <a:r>
              <a:rPr lang="en-US" sz="1800" dirty="0"/>
              <a:t>Contextual insight - motion and real-time</a:t>
            </a:r>
          </a:p>
          <a:p>
            <a:pPr marL="457200" indent="-457200">
              <a:spcBef>
                <a:spcPts val="0"/>
              </a:spcBef>
              <a:spcAft>
                <a:spcPts val="1200"/>
              </a:spcAft>
              <a:buFont typeface="Arial" charset="0"/>
              <a:buChar char="•"/>
            </a:pPr>
            <a:r>
              <a:rPr lang="en-US" sz="1800" dirty="0"/>
              <a:t>Fully managed, scalable, and easy-to-use video analysis service</a:t>
            </a:r>
          </a:p>
          <a:p>
            <a:pPr marL="457200" indent="-457200">
              <a:spcBef>
                <a:spcPts val="0"/>
              </a:spcBef>
              <a:spcAft>
                <a:spcPts val="1200"/>
              </a:spcAft>
              <a:buFont typeface="Arial" charset="0"/>
              <a:buChar char="•"/>
            </a:pPr>
            <a:r>
              <a:rPr lang="en-US" sz="1800" dirty="0"/>
              <a:t>Deep learning-based -&gt; Continuously improving</a:t>
            </a:r>
          </a:p>
          <a:p>
            <a:pPr marL="457200" indent="-457200">
              <a:spcBef>
                <a:spcPts val="0"/>
              </a:spcBef>
              <a:spcAft>
                <a:spcPts val="1200"/>
              </a:spcAft>
              <a:buFont typeface="Arial" charset="0"/>
              <a:buChar char="•"/>
            </a:pPr>
            <a:r>
              <a:rPr lang="en-US" sz="1800" dirty="0"/>
              <a:t>Integrated with </a:t>
            </a:r>
            <a:r>
              <a:rPr lang="en-US" sz="1600" dirty="0"/>
              <a:t>Amazon S3, </a:t>
            </a:r>
            <a:r>
              <a:rPr lang="en-US" sz="1200" b="0" i="0" kern="1200" dirty="0">
                <a:solidFill>
                  <a:schemeClr val="tx1"/>
                </a:solidFill>
                <a:effectLst/>
                <a:latin typeface="Arial"/>
                <a:ea typeface="+mn-ea"/>
                <a:cs typeface="+mn-cs"/>
              </a:rPr>
              <a:t>Amazon Kinesis Video Streams</a:t>
            </a:r>
            <a:r>
              <a:rPr lang="en-US" sz="1600" dirty="0"/>
              <a:t>, AWS Lambda </a:t>
            </a:r>
            <a:r>
              <a:rPr lang="mr-IN" sz="1600" dirty="0"/>
              <a:t>–</a:t>
            </a:r>
            <a:r>
              <a:rPr lang="en-US" sz="1600" dirty="0"/>
              <a:t> get started with video analysis right out-of-the-box </a:t>
            </a:r>
          </a:p>
          <a:p>
            <a:pPr marL="171450" indent="-171450">
              <a:buFont typeface="Arial" charset="0"/>
              <a:buChar char="•"/>
            </a:pPr>
            <a:endParaRPr lang="en-US" dirty="0"/>
          </a:p>
          <a:p>
            <a:pPr marL="171450" lvl="0" indent="-171450">
              <a:buFont typeface="Arial" charset="0"/>
              <a:buChar char="•"/>
            </a:pPr>
            <a:endParaRPr lang="en-US" sz="1600" dirty="0">
              <a:solidFill>
                <a:srgbClr val="FFFFFF"/>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672393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US" sz="1200" b="1" u="none" strike="noStrike" kern="1200" dirty="0">
              <a:solidFill>
                <a:schemeClr val="tx1"/>
              </a:solidFill>
              <a:effectLst/>
              <a:latin typeface="Arial"/>
              <a:ea typeface="+mn-ea"/>
              <a:cs typeface="+mn-cs"/>
              <a:hlinkClick r:id="rId3" tooltip="Share on Facebook"/>
            </a:endParaRPr>
          </a:p>
          <a:p>
            <a:pPr fontAlgn="t"/>
            <a:r>
              <a:rPr lang="en-US" dirty="0"/>
              <a:t> </a:t>
            </a:r>
            <a:endParaRPr lang="en-US" sz="1200" b="1" u="none" strike="noStrike" kern="1200" dirty="0">
              <a:solidFill>
                <a:schemeClr val="tx1"/>
              </a:solidFill>
              <a:effectLst/>
              <a:latin typeface="Arial"/>
              <a:ea typeface="+mn-ea"/>
              <a:cs typeface="+mn-cs"/>
              <a:hlinkClick r:id="rId3" tooltip="Tweet This Post"/>
            </a:endParaRPr>
          </a:p>
          <a:p>
            <a:pPr fontAlgn="t"/>
            <a:r>
              <a:rPr lang="en-US" dirty="0"/>
              <a:t> </a:t>
            </a:r>
            <a:endParaRPr lang="en-US" sz="1200" b="1" u="none" strike="noStrike" kern="1200" dirty="0">
              <a:solidFill>
                <a:schemeClr val="tx1"/>
              </a:solidFill>
              <a:effectLst/>
              <a:latin typeface="Arial"/>
              <a:ea typeface="+mn-ea"/>
              <a:cs typeface="+mn-cs"/>
              <a:hlinkClick r:id="rId3" tooltip="Share on LinkedIn"/>
            </a:endParaRPr>
          </a:p>
          <a:p>
            <a:pPr fontAlgn="t"/>
            <a:r>
              <a:rPr lang="en-US" dirty="0"/>
              <a:t> </a:t>
            </a:r>
            <a:endParaRPr lang="en-US" sz="1200" b="1" u="none" strike="noStrike" kern="1200" dirty="0">
              <a:solidFill>
                <a:schemeClr val="tx1"/>
              </a:solidFill>
              <a:effectLst/>
              <a:latin typeface="Arial"/>
              <a:ea typeface="+mn-ea"/>
              <a:cs typeface="+mn-cs"/>
              <a:hlinkClick r:id="rId4"/>
            </a:endParaRPr>
          </a:p>
          <a:p>
            <a:pPr fontAlgn="base"/>
            <a:r>
              <a:rPr lang="en-US" sz="1200" b="1" i="0" u="none" strike="noStrike" kern="1200" dirty="0">
                <a:solidFill>
                  <a:schemeClr val="tx1"/>
                </a:solidFill>
                <a:effectLst/>
                <a:latin typeface="Arial"/>
                <a:ea typeface="+mn-ea"/>
                <a:cs typeface="+mn-cs"/>
                <a:hlinkClick r:id="rId5"/>
              </a:rPr>
              <a:t>Amazon</a:t>
            </a:r>
            <a:r>
              <a:rPr lang="en-US" sz="1200" b="0" i="0" kern="1200" dirty="0">
                <a:solidFill>
                  <a:schemeClr val="tx1"/>
                </a:solidFill>
                <a:effectLst/>
                <a:latin typeface="Arial"/>
                <a:ea typeface="+mn-ea"/>
                <a:cs typeface="+mn-cs"/>
              </a:rPr>
              <a:t> helped viewers of this weekend’s royal wedding identify celebrity guests using artificial intelligence (AI).</a:t>
            </a:r>
          </a:p>
          <a:p>
            <a:pPr fontAlgn="base"/>
            <a:r>
              <a:rPr lang="en-US" sz="1200" b="0" i="0" kern="1200" dirty="0">
                <a:solidFill>
                  <a:schemeClr val="tx1"/>
                </a:solidFill>
                <a:effectLst/>
                <a:latin typeface="Arial"/>
                <a:ea typeface="+mn-ea"/>
                <a:cs typeface="+mn-cs"/>
              </a:rPr>
              <a:t>Those watching the wedding via U.K. broadcaster Sky News’ livestream were able to use a “Who’s Who Live” function, a collaboration between Sky News, </a:t>
            </a:r>
            <a:r>
              <a:rPr lang="en-US" sz="1200" b="1" i="0" u="none" strike="noStrike" kern="1200" dirty="0">
                <a:solidFill>
                  <a:schemeClr val="tx1"/>
                </a:solidFill>
                <a:effectLst/>
                <a:latin typeface="Arial"/>
                <a:ea typeface="+mn-ea"/>
                <a:cs typeface="+mn-cs"/>
                <a:hlinkClick r:id="rId6"/>
              </a:rPr>
              <a:t>Amazon Web Services</a:t>
            </a:r>
            <a:r>
              <a:rPr lang="en-US" sz="1200" b="0" i="0" kern="1200" dirty="0">
                <a:solidFill>
                  <a:schemeClr val="tx1"/>
                </a:solidFill>
                <a:effectLst/>
                <a:latin typeface="Arial"/>
                <a:ea typeface="+mn-ea"/>
                <a:cs typeface="+mn-cs"/>
              </a:rPr>
              <a:t> and AWS partners </a:t>
            </a:r>
            <a:r>
              <a:rPr lang="en-US" sz="1200" b="0" i="0" kern="1200" dirty="0" err="1">
                <a:solidFill>
                  <a:schemeClr val="tx1"/>
                </a:solidFill>
                <a:effectLst/>
                <a:latin typeface="Arial"/>
                <a:ea typeface="+mn-ea"/>
                <a:cs typeface="+mn-cs"/>
              </a:rPr>
              <a:t>GrayMeta</a:t>
            </a:r>
            <a:r>
              <a:rPr lang="en-US" sz="1200" b="0" i="0" kern="1200" dirty="0">
                <a:solidFill>
                  <a:schemeClr val="tx1"/>
                </a:solidFill>
                <a:effectLst/>
                <a:latin typeface="Arial"/>
                <a:ea typeface="+mn-ea"/>
                <a:cs typeface="+mn-cs"/>
              </a:rPr>
              <a:t> and UI Centric.</a:t>
            </a:r>
          </a:p>
          <a:p>
            <a:pPr fontAlgn="base"/>
            <a:r>
              <a:rPr lang="en-US" sz="1200" b="0" i="0" kern="1200" dirty="0">
                <a:solidFill>
                  <a:schemeClr val="tx1"/>
                </a:solidFill>
                <a:effectLst/>
                <a:latin typeface="Arial"/>
                <a:ea typeface="+mn-ea"/>
                <a:cs typeface="+mn-cs"/>
              </a:rPr>
              <a:t>As guests arrived at St. George’s Chapel at Windsor Castle, the function identified royals and other notable guests through on-screen captions, interesting information about each celebrity and how they are connected to Prince Harry and Meghan Markle.</a:t>
            </a:r>
          </a:p>
          <a:p>
            <a:pPr fontAlgn="base"/>
            <a:r>
              <a:rPr lang="en-US" sz="1200" b="0" i="0" kern="1200" dirty="0">
                <a:solidFill>
                  <a:schemeClr val="tx1"/>
                </a:solidFill>
                <a:effectLst/>
                <a:latin typeface="Arial"/>
                <a:ea typeface="+mn-ea"/>
                <a:cs typeface="+mn-cs"/>
              </a:rPr>
              <a:t>The function was made possible by </a:t>
            </a:r>
            <a:r>
              <a:rPr lang="en-US" sz="1200" b="1" i="0" u="none" strike="noStrike" kern="1200" dirty="0">
                <a:solidFill>
                  <a:schemeClr val="tx1"/>
                </a:solidFill>
                <a:effectLst/>
                <a:latin typeface="Arial"/>
                <a:ea typeface="+mn-ea"/>
                <a:cs typeface="+mn-cs"/>
                <a:hlinkClick r:id="rId7"/>
              </a:rPr>
              <a:t>Amazon Rekognition</a:t>
            </a:r>
            <a:r>
              <a:rPr lang="en-US" sz="1200" b="0" i="0" kern="1200" dirty="0">
                <a:solidFill>
                  <a:schemeClr val="tx1"/>
                </a:solidFill>
                <a:effectLst/>
                <a:latin typeface="Arial"/>
                <a:ea typeface="+mn-ea"/>
                <a:cs typeface="+mn-cs"/>
              </a:rPr>
              <a:t>, a cloud-based technology that uses AI to recognize and analyze faces, as well as objects, scenes and activities in images and video. And Sky News isn’t the first to use it: C-SPAN utilizes </a:t>
            </a:r>
            <a:r>
              <a:rPr lang="en-US" sz="1200" b="0" i="0" kern="1200" dirty="0" err="1">
                <a:solidFill>
                  <a:schemeClr val="tx1"/>
                </a:solidFill>
                <a:effectLst/>
                <a:latin typeface="Arial"/>
                <a:ea typeface="+mn-ea"/>
                <a:cs typeface="+mn-cs"/>
              </a:rPr>
              <a:t>Rekognition</a:t>
            </a:r>
            <a:r>
              <a:rPr lang="en-US" sz="1200" b="0" i="0" kern="1200" dirty="0">
                <a:solidFill>
                  <a:schemeClr val="tx1"/>
                </a:solidFill>
                <a:effectLst/>
                <a:latin typeface="Arial"/>
                <a:ea typeface="+mn-ea"/>
                <a:cs typeface="+mn-cs"/>
              </a:rPr>
              <a:t> to tag people speaking on camera.</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720740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382007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508641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517066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56430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outcome, </a:t>
            </a:r>
            <a:r>
              <a:rPr lang="en-US" dirty="0" err="1"/>
              <a:t>api</a:t>
            </a:r>
            <a:r>
              <a:rPr lang="en-US" dirty="0"/>
              <a:t>, architecture, why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a:p>
        </p:txBody>
      </p:sp>
    </p:spTree>
    <p:extLst>
      <p:ext uri="{BB962C8B-B14F-4D97-AF65-F5344CB8AC3E}">
        <p14:creationId xmlns:p14="http://schemas.microsoft.com/office/powerpoint/2010/main" val="26158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10</a:t>
            </a:fld>
            <a:endParaRPr lang="en-US"/>
          </a:p>
        </p:txBody>
      </p:sp>
    </p:spTree>
    <p:extLst>
      <p:ext uri="{BB962C8B-B14F-4D97-AF65-F5344CB8AC3E}">
        <p14:creationId xmlns:p14="http://schemas.microsoft.com/office/powerpoint/2010/main" val="39908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11</a:t>
            </a:fld>
            <a:endParaRPr lang="en-US"/>
          </a:p>
        </p:txBody>
      </p:sp>
    </p:spTree>
    <p:extLst>
      <p:ext uri="{BB962C8B-B14F-4D97-AF65-F5344CB8AC3E}">
        <p14:creationId xmlns:p14="http://schemas.microsoft.com/office/powerpoint/2010/main" val="224025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3CFA92-3ECE-E443-ACA1-671C1A355C81}" type="slidenum">
              <a:rPr lang="en-US" smtClean="0"/>
              <a:t>13</a:t>
            </a:fld>
            <a:endParaRPr lang="en-US"/>
          </a:p>
        </p:txBody>
      </p:sp>
    </p:spTree>
    <p:extLst>
      <p:ext uri="{BB962C8B-B14F-4D97-AF65-F5344CB8AC3E}">
        <p14:creationId xmlns:p14="http://schemas.microsoft.com/office/powerpoint/2010/main" val="2630603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600" dirty="0">
                <a:solidFill>
                  <a:srgbClr val="FFFFFF"/>
                </a:solidFill>
              </a:rPr>
              <a:t>We heard need from customers</a:t>
            </a:r>
          </a:p>
          <a:p>
            <a:pPr marL="171450" lvl="0" indent="-171450">
              <a:buFont typeface="Arial" charset="0"/>
              <a:buChar char="•"/>
            </a:pPr>
            <a:r>
              <a:rPr lang="en-US" sz="1600" dirty="0">
                <a:solidFill>
                  <a:srgbClr val="FFFFFF"/>
                </a:solidFill>
              </a:rPr>
              <a:t>Introducing</a:t>
            </a:r>
            <a:r>
              <a:rPr lang="en-US" sz="1600" baseline="0" dirty="0">
                <a:solidFill>
                  <a:srgbClr val="FFFFFF"/>
                </a:solidFill>
              </a:rPr>
              <a:t> Amazon </a:t>
            </a:r>
            <a:r>
              <a:rPr lang="en-US" sz="1600" baseline="0" dirty="0" err="1">
                <a:solidFill>
                  <a:srgbClr val="FFFFFF"/>
                </a:solidFill>
              </a:rPr>
              <a:t>Rekognition</a:t>
            </a:r>
            <a:r>
              <a:rPr lang="en-US" sz="1600" baseline="0" dirty="0">
                <a:solidFill>
                  <a:srgbClr val="FFFFFF"/>
                </a:solidFill>
              </a:rPr>
              <a:t> Video: a deep learning-based video recognition and analysis service for live or stored video that offers:</a:t>
            </a:r>
            <a:endParaRPr lang="en-US" sz="1600" dirty="0">
              <a:solidFill>
                <a:srgbClr val="FFFFFF"/>
              </a:solidFill>
            </a:endParaRPr>
          </a:p>
          <a:p>
            <a:pPr marL="171450" lvl="0" indent="-171450">
              <a:buFont typeface="Arial" charset="0"/>
              <a:buChar char="•"/>
            </a:pPr>
            <a:endParaRPr lang="en-US" sz="1600" dirty="0">
              <a:solidFill>
                <a:srgbClr val="FFFFFF"/>
              </a:solidFill>
            </a:endParaRPr>
          </a:p>
          <a:p>
            <a:pPr marL="171450" indent="-171450">
              <a:buFont typeface="Arial" charset="0"/>
              <a:buChar char="•"/>
            </a:pPr>
            <a:r>
              <a:rPr lang="en-US" b="1" dirty="0"/>
              <a:t>Object and Activity Detection: </a:t>
            </a:r>
            <a:r>
              <a:rPr lang="en-US" dirty="0"/>
              <a:t>With </a:t>
            </a:r>
            <a:r>
              <a:rPr lang="en-US" dirty="0" err="1"/>
              <a:t>Rekognition</a:t>
            </a:r>
            <a:r>
              <a:rPr lang="en-US" dirty="0"/>
              <a:t> Video, you can detect thousands of objects and activities accurately, and extract motion-based context from a video. For example, your application can quickly analyze a consumer video of a baby's first walk, and generate labels like "baby”, "crawling”, "falling”, and "hugging” with timestamps and confidence scores. This allows you to generate search indexes for consumer video archives.</a:t>
            </a:r>
          </a:p>
          <a:p>
            <a:pPr marL="171450" indent="-171450">
              <a:buFont typeface="Arial" charset="0"/>
              <a:buChar char="•"/>
            </a:pPr>
            <a:endParaRPr lang="en-US" dirty="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1" dirty="0"/>
              <a:t>Person Tracking</a:t>
            </a:r>
            <a:r>
              <a:rPr lang="en-US" dirty="0"/>
              <a:t>: With </a:t>
            </a:r>
            <a:r>
              <a:rPr lang="en-US" dirty="0" err="1"/>
              <a:t>Rekognition</a:t>
            </a:r>
            <a:r>
              <a:rPr lang="en-US" dirty="0"/>
              <a:t> Video motion-based video analysis capabilities, you can track people through the video even when their faces are not visible, or as the whole person might go in and out of the scene. This makes investigation and monitoring of individuals easy and accurate.</a:t>
            </a:r>
          </a:p>
          <a:p>
            <a:pPr marL="171450" indent="-171450">
              <a:buFont typeface="Arial" charset="0"/>
              <a:buChar char="•"/>
            </a:pPr>
            <a:endParaRPr lang="en-US" dirty="0"/>
          </a:p>
          <a:p>
            <a:pPr marL="171450" indent="-171450">
              <a:buFont typeface="Arial" charset="0"/>
              <a:buChar char="•"/>
            </a:pPr>
            <a:r>
              <a:rPr lang="en-US" b="1" dirty="0"/>
              <a:t>Face Recognition: </a:t>
            </a:r>
            <a:r>
              <a:rPr lang="en-US" dirty="0" err="1"/>
              <a:t>Rekognition</a:t>
            </a:r>
            <a:r>
              <a:rPr lang="en-US" dirty="0"/>
              <a:t> Video allows you to identify persons from a large existing collection of faces. This allows you to build applications that locate a Person of Interest in real time from a live stream or in batch from Amazon S3.</a:t>
            </a:r>
          </a:p>
          <a:p>
            <a:pPr marL="171450" indent="-171450">
              <a:buFont typeface="Arial" charset="0"/>
              <a:buChar char="•"/>
            </a:pPr>
            <a:endParaRPr lang="en-US" dirty="0"/>
          </a:p>
          <a:p>
            <a:pPr marL="171450" indent="-171450">
              <a:buFont typeface="Arial" charset="0"/>
              <a:buChar char="•"/>
            </a:pPr>
            <a:r>
              <a:rPr lang="en-US" b="1" dirty="0"/>
              <a:t>Streaming mode by native integration with </a:t>
            </a:r>
            <a:r>
              <a:rPr lang="en-US" sz="1200" b="1" i="0" kern="1200" dirty="0">
                <a:solidFill>
                  <a:schemeClr val="tx1"/>
                </a:solidFill>
                <a:effectLst/>
                <a:latin typeface="Arial"/>
                <a:ea typeface="+mn-ea"/>
                <a:cs typeface="+mn-cs"/>
              </a:rPr>
              <a:t>Amazon Kinesis Video Streams</a:t>
            </a:r>
            <a:r>
              <a:rPr lang="en-US" b="1" dirty="0"/>
              <a:t>:</a:t>
            </a:r>
            <a:r>
              <a:rPr lang="en-US" dirty="0"/>
              <a:t> In streaming mode, the face detection and recognition APIs natively integrate with video stream from </a:t>
            </a:r>
            <a:r>
              <a:rPr lang="en-US" sz="1200" b="0" i="0" kern="1200" dirty="0">
                <a:solidFill>
                  <a:schemeClr val="tx1"/>
                </a:solidFill>
                <a:effectLst/>
                <a:latin typeface="Arial"/>
                <a:ea typeface="+mn-ea"/>
                <a:cs typeface="+mn-cs"/>
              </a:rPr>
              <a:t>Kinesis Video Streams </a:t>
            </a:r>
            <a:r>
              <a:rPr lang="en-US" dirty="0"/>
              <a:t>to provide output at low latency. </a:t>
            </a:r>
            <a:r>
              <a:rPr lang="en-US" sz="1200" b="0" i="0" kern="1200" dirty="0">
                <a:solidFill>
                  <a:schemeClr val="tx1"/>
                </a:solidFill>
                <a:effectLst/>
                <a:latin typeface="Arial"/>
                <a:ea typeface="+mn-ea"/>
                <a:cs typeface="+mn-cs"/>
              </a:rPr>
              <a:t>Kinesis Video Streams </a:t>
            </a:r>
            <a:r>
              <a:rPr lang="en-US" dirty="0"/>
              <a:t>enables developers to transmit thousands of live feeds and associated metadata to persist them on Amazon S3 and Glacier.</a:t>
            </a:r>
          </a:p>
          <a:p>
            <a:pPr marL="171450" indent="-171450">
              <a:buFont typeface="Arial" charset="0"/>
              <a:buChar char="•"/>
            </a:pPr>
            <a:endParaRPr lang="en-US" dirty="0"/>
          </a:p>
          <a:p>
            <a:pPr marL="171450" indent="-171450">
              <a:buFont typeface="Arial" charset="0"/>
              <a:buChar char="•"/>
            </a:pPr>
            <a:r>
              <a:rPr lang="en-US" b="1" dirty="0"/>
              <a:t>Content Moderation: </a:t>
            </a:r>
            <a:r>
              <a:rPr lang="en-US" dirty="0" err="1"/>
              <a:t>Rekognition</a:t>
            </a:r>
            <a:r>
              <a:rPr lang="en-US" dirty="0"/>
              <a:t> Video enables easy filtering of video for explicit and suggestive content, providing fine-grained detection of labels associated with inappropriate / NSFW content at a video frame level.</a:t>
            </a:r>
          </a:p>
          <a:p>
            <a:pPr marL="171450" indent="-171450">
              <a:buFont typeface="Arial" charset="0"/>
              <a:buChar char="•"/>
            </a:pPr>
            <a:endParaRPr lang="en-US" dirty="0"/>
          </a:p>
          <a:p>
            <a:pPr marL="171450" indent="-171450">
              <a:buFont typeface="Arial" charset="0"/>
              <a:buChar char="•"/>
            </a:pPr>
            <a:r>
              <a:rPr lang="en-US" b="1" dirty="0"/>
              <a:t>Celebrity Recognition: </a:t>
            </a:r>
            <a:r>
              <a:rPr lang="en-US" dirty="0"/>
              <a:t>With</a:t>
            </a:r>
            <a:r>
              <a:rPr lang="en-US" b="1" dirty="0"/>
              <a:t> </a:t>
            </a:r>
            <a:r>
              <a:rPr lang="en-US" dirty="0" err="1"/>
              <a:t>Rekognition</a:t>
            </a:r>
            <a:r>
              <a:rPr lang="en-US" dirty="0"/>
              <a:t> Video, you can detect and recognize celebrities in a video and track in which video frames each of them appears. This allows you to index and search digital video libraries for celebrities based on your particular interest.</a:t>
            </a:r>
          </a:p>
          <a:p>
            <a:pPr marL="0" indent="0">
              <a:buFont typeface="Arial" charset="0"/>
              <a:buNone/>
            </a:pPr>
            <a:endParaRPr lang="en-US" dirty="0"/>
          </a:p>
          <a:p>
            <a:pPr marL="0" indent="0">
              <a:buFont typeface="Arial" charset="0"/>
              <a:buNone/>
            </a:pPr>
            <a:r>
              <a:rPr lang="en-US" dirty="0"/>
              <a:t>Hawkeye summary:</a:t>
            </a:r>
          </a:p>
          <a:p>
            <a:pPr marL="457200" indent="-457200">
              <a:spcBef>
                <a:spcPts val="0"/>
              </a:spcBef>
              <a:spcAft>
                <a:spcPts val="1200"/>
              </a:spcAft>
              <a:buFont typeface="Arial" charset="0"/>
              <a:buChar char="•"/>
            </a:pPr>
            <a:r>
              <a:rPr lang="en-US" sz="1800" dirty="0"/>
              <a:t>Contextual insight - motion and real-time</a:t>
            </a:r>
          </a:p>
          <a:p>
            <a:pPr marL="457200" indent="-457200">
              <a:spcBef>
                <a:spcPts val="0"/>
              </a:spcBef>
              <a:spcAft>
                <a:spcPts val="1200"/>
              </a:spcAft>
              <a:buFont typeface="Arial" charset="0"/>
              <a:buChar char="•"/>
            </a:pPr>
            <a:r>
              <a:rPr lang="en-US" sz="1800" dirty="0"/>
              <a:t>Fully managed, scalable, and easy-to-use video analysis service</a:t>
            </a:r>
          </a:p>
          <a:p>
            <a:pPr marL="457200" indent="-457200">
              <a:spcBef>
                <a:spcPts val="0"/>
              </a:spcBef>
              <a:spcAft>
                <a:spcPts val="1200"/>
              </a:spcAft>
              <a:buFont typeface="Arial" charset="0"/>
              <a:buChar char="•"/>
            </a:pPr>
            <a:r>
              <a:rPr lang="en-US" sz="1800" dirty="0"/>
              <a:t>Deep learning-based -&gt; Continuously improving</a:t>
            </a:r>
          </a:p>
          <a:p>
            <a:pPr marL="457200" indent="-457200">
              <a:spcBef>
                <a:spcPts val="0"/>
              </a:spcBef>
              <a:spcAft>
                <a:spcPts val="1200"/>
              </a:spcAft>
              <a:buFont typeface="Arial" charset="0"/>
              <a:buChar char="•"/>
            </a:pPr>
            <a:r>
              <a:rPr lang="en-US" sz="1800" dirty="0"/>
              <a:t>Integrated with </a:t>
            </a:r>
            <a:r>
              <a:rPr lang="en-US" sz="1600" dirty="0"/>
              <a:t>Amazon S3, </a:t>
            </a:r>
            <a:r>
              <a:rPr lang="en-US" sz="1200" b="0" i="0" kern="1200" dirty="0">
                <a:solidFill>
                  <a:schemeClr val="tx1"/>
                </a:solidFill>
                <a:effectLst/>
                <a:latin typeface="Arial"/>
                <a:ea typeface="+mn-ea"/>
                <a:cs typeface="+mn-cs"/>
              </a:rPr>
              <a:t>Amazon Kinesis Video Streams</a:t>
            </a:r>
            <a:r>
              <a:rPr lang="en-US" sz="1600" dirty="0"/>
              <a:t>, AWS Lambda </a:t>
            </a:r>
            <a:r>
              <a:rPr lang="mr-IN" sz="1600" dirty="0"/>
              <a:t>–</a:t>
            </a:r>
            <a:r>
              <a:rPr lang="en-US" sz="1600" dirty="0"/>
              <a:t> get started with video analysis right out-of-the-box </a:t>
            </a:r>
          </a:p>
          <a:p>
            <a:pPr marL="171450" indent="-171450">
              <a:buFont typeface="Arial" charset="0"/>
              <a:buChar char="•"/>
            </a:pPr>
            <a:endParaRPr lang="en-US" dirty="0"/>
          </a:p>
          <a:p>
            <a:pPr marL="171450" lvl="0" indent="-171450">
              <a:buFont typeface="Arial" charset="0"/>
              <a:buChar char="•"/>
            </a:pPr>
            <a:endParaRPr lang="en-US" sz="1600" dirty="0">
              <a:solidFill>
                <a:srgbClr val="FFFFFF"/>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9170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Rectangle 3"/>
          <p:cNvSpPr/>
          <p:nvPr userDrawn="1"/>
        </p:nvSpPr>
        <p:spPr>
          <a:xfrm>
            <a:off x="0" y="836341"/>
            <a:ext cx="9144000" cy="43071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274320" y="182879"/>
            <a:ext cx="8205304" cy="786384"/>
          </a:xfrm>
        </p:spPr>
        <p:txBody>
          <a:bodyPr/>
          <a:lstStyle/>
          <a:p>
            <a:r>
              <a:rPr lang="en-US"/>
              <a:t>Click to edit Master title style</a:t>
            </a:r>
          </a:p>
        </p:txBody>
      </p:sp>
      <p:sp>
        <p:nvSpPr>
          <p:cNvPr id="3" name="Content Placeholder 2"/>
          <p:cNvSpPr>
            <a:spLocks noGrp="1"/>
          </p:cNvSpPr>
          <p:nvPr>
            <p:ph idx="1"/>
          </p:nvPr>
        </p:nvSpPr>
        <p:spPr>
          <a:xfrm>
            <a:off x="274319" y="965201"/>
            <a:ext cx="8624147" cy="4047065"/>
          </a:xfrm>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278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97285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127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6" name="Title 2"/>
          <p:cNvSpPr>
            <a:spLocks noGrp="1"/>
          </p:cNvSpPr>
          <p:nvPr>
            <p:ph type="title"/>
          </p:nvPr>
        </p:nvSpPr>
        <p:spPr>
          <a:xfrm>
            <a:off x="225596" y="347868"/>
            <a:ext cx="8692808" cy="469830"/>
          </a:xfrm>
        </p:spPr>
        <p:txBody>
          <a:bodyPr/>
          <a:lstStyle>
            <a:lvl1pPr algn="ctr">
              <a:defRPr sz="2400" b="0" i="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3036" y="4724400"/>
            <a:ext cx="325524" cy="292100"/>
          </a:xfrm>
          <a:prstGeom prst="rect">
            <a:avLst/>
          </a:prstGeom>
        </p:spPr>
      </p:pic>
    </p:spTree>
    <p:extLst>
      <p:ext uri="{BB962C8B-B14F-4D97-AF65-F5344CB8AC3E}">
        <p14:creationId xmlns:p14="http://schemas.microsoft.com/office/powerpoint/2010/main" val="2525755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5" name="Rectangle 4"/>
          <p:cNvSpPr/>
          <p:nvPr userDrawn="1"/>
        </p:nvSpPr>
        <p:spPr>
          <a:xfrm>
            <a:off x="0" y="4583270"/>
            <a:ext cx="2991892" cy="560230"/>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2"/>
          <p:cNvSpPr>
            <a:spLocks noGrp="1"/>
          </p:cNvSpPr>
          <p:nvPr>
            <p:ph type="title"/>
          </p:nvPr>
        </p:nvSpPr>
        <p:spPr>
          <a:xfrm>
            <a:off x="225596" y="210393"/>
            <a:ext cx="8692808" cy="607305"/>
          </a:xfrm>
        </p:spPr>
        <p:txBody>
          <a:bodyPr/>
          <a:lstStyle>
            <a:lvl1pPr algn="ctr">
              <a:defRPr sz="2800" b="0"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3036" y="4724400"/>
            <a:ext cx="325524" cy="292100"/>
          </a:xfrm>
          <a:prstGeom prst="rect">
            <a:avLst/>
          </a:prstGeom>
        </p:spPr>
      </p:pic>
    </p:spTree>
    <p:extLst>
      <p:ext uri="{BB962C8B-B14F-4D97-AF65-F5344CB8AC3E}">
        <p14:creationId xmlns:p14="http://schemas.microsoft.com/office/powerpoint/2010/main" val="4100009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5635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16174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275326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33676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98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624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823317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64703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17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9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113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108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Tree>
    <p:extLst>
      <p:ext uri="{BB962C8B-B14F-4D97-AF65-F5344CB8AC3E}">
        <p14:creationId xmlns:p14="http://schemas.microsoft.com/office/powerpoint/2010/main" val="247465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00004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24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43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1389082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371999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5697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101438" y="4706911"/>
            <a:ext cx="443364" cy="265064"/>
          </a:xfrm>
          <a:prstGeom prst="rect">
            <a:avLst/>
          </a:prstGeom>
        </p:spPr>
      </p:pic>
    </p:spTree>
    <p:extLst>
      <p:ext uri="{BB962C8B-B14F-4D97-AF65-F5344CB8AC3E}">
        <p14:creationId xmlns:p14="http://schemas.microsoft.com/office/powerpoint/2010/main" val="1216638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971733797"/>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458861"/>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99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037464"/>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1520889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6" r:id="rId17"/>
    <p:sldLayoutId id="2147483697" r:id="rId18"/>
    <p:sldLayoutId id="2147483699" r:id="rId19"/>
    <p:sldLayoutId id="2147483700" r:id="rId20"/>
    <p:sldLayoutId id="2147483701" r:id="rId21"/>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429422876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rekognition/latest/dg/API_DetectLabels.html" TargetMode="External"/><Relationship Id="rId2" Type="http://schemas.openxmlformats.org/officeDocument/2006/relationships/hyperlink" Target="https://docs.aws.amazon.com/rekognition/latest/dg/labels.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LabelDetection.html" TargetMode="External"/><Relationship Id="rId4" Type="http://schemas.openxmlformats.org/officeDocument/2006/relationships/hyperlink" Target="https://docs.aws.amazon.com/rekognition/latest/dg/API_StartLabelDetection.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ws.amazon.com/rekognition/latest/dg/API_DetectFaces.html" TargetMode="External"/><Relationship Id="rId2" Type="http://schemas.openxmlformats.org/officeDocument/2006/relationships/hyperlink" Target="https://docs.aws.amazon.com/rekognition/latest/dg/faces.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FaceDetection.html" TargetMode="External"/><Relationship Id="rId4" Type="http://schemas.openxmlformats.org/officeDocument/2006/relationships/hyperlink" Target="https://docs.aws.amazon.com/rekognition/latest/dg/API_StartFaceDetection.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rekognition/latest/dg/API_CompareFaces.html" TargetMode="External"/><Relationship Id="rId2" Type="http://schemas.openxmlformats.org/officeDocument/2006/relationships/hyperlink" Target="https://docs.aws.amazon.com/rekognition/latest/dg/faces-compareface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hyperlink" Target="https://docs.aws.amazon.com/rekognition/latest/dg/API_DeleteCollection.html" TargetMode="External"/><Relationship Id="rId2" Type="http://schemas.openxmlformats.org/officeDocument/2006/relationships/hyperlink" Target="https://docs.aws.amazon.com/rekognition/latest/dg/API_CreateCollection.html" TargetMode="External"/><Relationship Id="rId1" Type="http://schemas.openxmlformats.org/officeDocument/2006/relationships/slideLayout" Target="../slideLayouts/slideLayout2.xml"/><Relationship Id="rId4" Type="http://schemas.openxmlformats.org/officeDocument/2006/relationships/hyperlink" Target="https://docs.aws.amazon.com/rekognition/latest/dg/API_ListCollections.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s://docs.aws.amazon.com/rekognition/latest/dg/API_DeleteFaces.html" TargetMode="External"/><Relationship Id="rId3" Type="http://schemas.openxmlformats.org/officeDocument/2006/relationships/hyperlink" Target="https://docs.aws.amazon.com/rekognition/latest/dg/API_CreateCollection.html" TargetMode="External"/><Relationship Id="rId7" Type="http://schemas.openxmlformats.org/officeDocument/2006/relationships/hyperlink" Target="https://docs.aws.amazon.com/rekognition/latest/dg/API_ListFaces.html" TargetMode="External"/><Relationship Id="rId12" Type="http://schemas.openxmlformats.org/officeDocument/2006/relationships/hyperlink" Target="https://docs.aws.amazon.com/rekognition/latest/dg/API_GetFaceSearch.html" TargetMode="External"/><Relationship Id="rId2" Type="http://schemas.openxmlformats.org/officeDocument/2006/relationships/hyperlink" Target="https://docs.aws.amazon.com/rekognition/latest/dg/collections.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IndexFaces.html" TargetMode="External"/><Relationship Id="rId11" Type="http://schemas.openxmlformats.org/officeDocument/2006/relationships/hyperlink" Target="https://docs.aws.amazon.com/rekognition/latest/dg/API_StartFaceSearch.html" TargetMode="External"/><Relationship Id="rId5" Type="http://schemas.openxmlformats.org/officeDocument/2006/relationships/hyperlink" Target="https://docs.aws.amazon.com/rekognition/latest/dg/API_ListCollections.html" TargetMode="External"/><Relationship Id="rId10" Type="http://schemas.openxmlformats.org/officeDocument/2006/relationships/hyperlink" Target="https://docs.aws.amazon.com/rekognition/latest/dg/API_SearchFacesByImage.html" TargetMode="External"/><Relationship Id="rId4" Type="http://schemas.openxmlformats.org/officeDocument/2006/relationships/hyperlink" Target="https://docs.aws.amazon.com/rekognition/latest/dg/API_DeleteCollection.html" TargetMode="External"/><Relationship Id="rId9" Type="http://schemas.openxmlformats.org/officeDocument/2006/relationships/hyperlink" Target="https://docs.aws.amazon.com/rekognition/latest/dg/API_SearchFac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aws.amazon.com/rekognition/latest/dg/API_DetectModerationLabels.html" TargetMode="External"/><Relationship Id="rId2" Type="http://schemas.openxmlformats.org/officeDocument/2006/relationships/hyperlink" Target="https://docs.aws.amazon.com/rekognition/latest/dg/moderation.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ContentModeration.html" TargetMode="External"/><Relationship Id="rId4" Type="http://schemas.openxmlformats.org/officeDocument/2006/relationships/hyperlink" Target="https://docs.aws.amazon.com/rekognition/latest/dg/API_StartContentModera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docs.aws.amazon.com/rekognition/latest/dg/API_RecognizeCelebrities.html" TargetMode="External"/><Relationship Id="rId2" Type="http://schemas.openxmlformats.org/officeDocument/2006/relationships/hyperlink" Target="https://docs.aws.amazon.com/rekognition/latest/dg/celebrities.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GetCelebrityInfo.html" TargetMode="External"/><Relationship Id="rId5" Type="http://schemas.openxmlformats.org/officeDocument/2006/relationships/hyperlink" Target="https://docs.aws.amazon.com/rekognition/latest/dg/API_GetCelebrityRecognition.html" TargetMode="External"/><Relationship Id="rId4" Type="http://schemas.openxmlformats.org/officeDocument/2006/relationships/hyperlink" Target="https://docs.aws.amazon.com/rekognition/latest/dg/API_StartCelebrityRecognition.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svg"/><Relationship Id="rId3" Type="http://schemas.openxmlformats.org/officeDocument/2006/relationships/image" Target="../media/image14.png"/><Relationship Id="rId21" Type="http://schemas.microsoft.com/office/2007/relationships/hdphoto" Target="../media/hdphoto1.wdp"/><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4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docs.aws.amazon.com/rekognition/latest/dg/API_StartPersonTracking.html" TargetMode="External"/><Relationship Id="rId2" Type="http://schemas.openxmlformats.org/officeDocument/2006/relationships/hyperlink" Target="https://docs.aws.amazon.com/rekognition/latest/dg/persons.html" TargetMode="External"/><Relationship Id="rId1" Type="http://schemas.openxmlformats.org/officeDocument/2006/relationships/slideLayout" Target="../slideLayouts/slideLayout2.xml"/><Relationship Id="rId4" Type="http://schemas.openxmlformats.org/officeDocument/2006/relationships/hyperlink" Target="https://docs.aws.amazon.com/rekognition/latest/dg/API_GetPersonTracking.htm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hyperlink" Target="https://docs.aws.amazon.com/rekognition/latest/dg/API_StartStreamProcessor.html" TargetMode="External"/><Relationship Id="rId7" Type="http://schemas.openxmlformats.org/officeDocument/2006/relationships/hyperlink" Target="https://docs.aws.amazon.com/rekognition/latest/dg/API_ListStreamProcessors.html" TargetMode="External"/><Relationship Id="rId2" Type="http://schemas.openxmlformats.org/officeDocument/2006/relationships/hyperlink" Target="https://docs.aws.amazon.com/rekognition/latest/dg/API_CreateStreamProcessor.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DeleteStreamProcessor.html" TargetMode="External"/><Relationship Id="rId5" Type="http://schemas.openxmlformats.org/officeDocument/2006/relationships/hyperlink" Target="https://docs.aws.amazon.com/rekognition/latest/dg/API_DescribeStreamProcessor.html" TargetMode="External"/><Relationship Id="rId4" Type="http://schemas.openxmlformats.org/officeDocument/2006/relationships/hyperlink" Target="https://docs.aws.amazon.com/rekognition/latest/dg/API_StopStreamProcessor.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emf"/><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12"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72.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3.png"/><Relationship Id="rId4" Type="http://schemas.openxmlformats.org/officeDocument/2006/relationships/image" Target="../media/image71.png"/><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02.tiff"/><Relationship Id="rId5" Type="http://schemas.openxmlformats.org/officeDocument/2006/relationships/image" Target="../media/image101.tiff"/><Relationship Id="rId4" Type="http://schemas.openxmlformats.org/officeDocument/2006/relationships/image" Target="../media/image100.tiff"/></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acs-dev.vidmob.com/demo" TargetMode="External"/><Relationship Id="rId1" Type="http://schemas.openxmlformats.org/officeDocument/2006/relationships/slideLayout" Target="../slideLayouts/slideLayout1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08.png"/><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08.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08.pn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tiff"/><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hyperlink" Target="https://console.aws.amazon.com/rekognition/hom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8" Type="http://schemas.openxmlformats.org/officeDocument/2006/relationships/hyperlink" Target="https://github.com/aws-samples/amazon-rekognition-policing-user-content" TargetMode="External"/><Relationship Id="rId3" Type="http://schemas.openxmlformats.org/officeDocument/2006/relationships/hyperlink" Target="https://aws.amazon.com/blogs/ai/tag/amazon-rekognition/" TargetMode="External"/><Relationship Id="rId7" Type="http://schemas.openxmlformats.org/officeDocument/2006/relationships/hyperlink" Target="https://github.com/awslabs/lambda-refarch-imagerecognition" TargetMode="External"/><Relationship Id="rId2" Type="http://schemas.openxmlformats.org/officeDocument/2006/relationships/hyperlink" Target="https://aws.amazon.com/rekognition/" TargetMode="External"/><Relationship Id="rId1" Type="http://schemas.openxmlformats.org/officeDocument/2006/relationships/slideLayout" Target="../slideLayouts/slideLayout10.xml"/><Relationship Id="rId6" Type="http://schemas.openxmlformats.org/officeDocument/2006/relationships/hyperlink" Target="https://github.com/darwaishx/rekognition-custom-celebrities" TargetMode="External"/><Relationship Id="rId11" Type="http://schemas.openxmlformats.org/officeDocument/2006/relationships/hyperlink" Target="https://docs.aws.amazon.com/rekognition/latest/dg/API_Types.html" TargetMode="External"/><Relationship Id="rId5" Type="http://schemas.openxmlformats.org/officeDocument/2006/relationships/hyperlink" Target="https://github.com/darwaishx/rekognition-sqs" TargetMode="External"/><Relationship Id="rId10" Type="http://schemas.openxmlformats.org/officeDocument/2006/relationships/hyperlink" Target="https://docs.aws.amazon.com/rekognition/latest/dg/API_Operations.html" TargetMode="External"/><Relationship Id="rId4" Type="http://schemas.openxmlformats.org/officeDocument/2006/relationships/hyperlink" Target="https://aws.amazon.com/answers/media-entertainment/media-analysis-solution/" TargetMode="External"/><Relationship Id="rId9" Type="http://schemas.openxmlformats.org/officeDocument/2006/relationships/hyperlink" Target="https://docs.aws.amazon.com/rekognition/latest/dg/API_Reference.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aws.amazon.com/rekognition/latest/dg/API_DetectText.html" TargetMode="External"/><Relationship Id="rId2" Type="http://schemas.openxmlformats.org/officeDocument/2006/relationships/hyperlink" Target="https://docs.aws.amazon.com/rekognition/latest/dg/text-detection.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Rekognition Deep Dive</a:t>
            </a:r>
          </a:p>
        </p:txBody>
      </p:sp>
      <p:sp>
        <p:nvSpPr>
          <p:cNvPr id="3" name="Title 1"/>
          <p:cNvSpPr txBox="1">
            <a:spLocks/>
          </p:cNvSpPr>
          <p:nvPr/>
        </p:nvSpPr>
        <p:spPr>
          <a:xfrm>
            <a:off x="411647" y="2421514"/>
            <a:ext cx="6069541" cy="625334"/>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r>
              <a:rPr lang="en-US" sz="1400" dirty="0">
                <a:solidFill>
                  <a:schemeClr val="bg1">
                    <a:lumMod val="85000"/>
                  </a:schemeClr>
                </a:solidFill>
              </a:rPr>
              <a:t>Intelligent image and video analysis</a:t>
            </a:r>
          </a:p>
        </p:txBody>
      </p:sp>
      <p:sp>
        <p:nvSpPr>
          <p:cNvPr id="4" name="Text Placeholder 1">
            <a:extLst>
              <a:ext uri="{FF2B5EF4-FFF2-40B4-BE49-F238E27FC236}">
                <a16:creationId xmlns:a16="http://schemas.microsoft.com/office/drawing/2014/main" id="{75D1D718-47D2-024C-A462-2D6EC356512D}"/>
              </a:ext>
            </a:extLst>
          </p:cNvPr>
          <p:cNvSpPr txBox="1">
            <a:spLocks/>
          </p:cNvSpPr>
          <p:nvPr/>
        </p:nvSpPr>
        <p:spPr>
          <a:xfrm>
            <a:off x="487898" y="3482770"/>
            <a:ext cx="4647371" cy="433387"/>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t>Péter</a:t>
            </a:r>
            <a:r>
              <a:rPr lang="en-US" sz="1400" dirty="0"/>
              <a:t> </a:t>
            </a:r>
            <a:r>
              <a:rPr lang="en-US" sz="1400" dirty="0" err="1"/>
              <a:t>Molnár</a:t>
            </a:r>
            <a:r>
              <a:rPr lang="en-US" sz="1400" dirty="0"/>
              <a:t>, February 2021</a:t>
            </a:r>
          </a:p>
        </p:txBody>
      </p:sp>
    </p:spTree>
    <p:extLst>
      <p:ext uri="{BB962C8B-B14F-4D97-AF65-F5344CB8AC3E}">
        <p14:creationId xmlns:p14="http://schemas.microsoft.com/office/powerpoint/2010/main" val="1562705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405752" y="3705086"/>
            <a:ext cx="1306213"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451482" y="3766658"/>
            <a:ext cx="123623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DetectLabels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a:stCxn id="3" idx="3"/>
          </p:cNvCxnSpPr>
          <p:nvPr/>
        </p:nvCxnSpPr>
        <p:spPr>
          <a:xfrm flipV="1">
            <a:off x="3711965" y="3929690"/>
            <a:ext cx="1725947" cy="4434"/>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0640" y="2061168"/>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256148" y="198761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MaxLabels</a:t>
            </a:r>
            <a:r>
              <a:rPr lang="en-US" sz="1100" b="1" kern="0" dirty="0">
                <a:solidFill>
                  <a:srgbClr val="00B0F0"/>
                </a:solidFill>
                <a:latin typeface="Courier New" charset="0"/>
                <a:cs typeface="Courier New" charset="0"/>
              </a:rPr>
              <a:t>": number,</a:t>
            </a:r>
          </a:p>
          <a:p>
            <a:pPr defTabSz="914400"/>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MinConfidence</a:t>
            </a:r>
            <a:r>
              <a:rPr lang="en-US" sz="1100" b="1" kern="0" dirty="0">
                <a:solidFill>
                  <a:srgbClr val="00B0F0"/>
                </a:solidFill>
                <a:latin typeface="Courier New" charset="0"/>
                <a:cs typeface="Courier New" charset="0"/>
              </a:rPr>
              <a:t>": number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56200" y="2890902"/>
            <a:ext cx="4582707" cy="1751574"/>
            <a:chOff x="5456200" y="2679430"/>
            <a:chExt cx="4582707" cy="1751574"/>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1751574"/>
              <a:chOff x="5456200" y="2679430"/>
              <a:chExt cx="3330377" cy="1751574"/>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298786" cy="163703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4572000" cy="1615827"/>
            </a:xfrm>
            <a:prstGeom prst="rect">
              <a:avLst/>
            </a:prstGeom>
          </p:spPr>
          <p:txBody>
            <a:bodyPr>
              <a:spAutoFit/>
            </a:bodyPr>
            <a:lstStyle/>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"Labels":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"Confidence": number,</a:t>
              </a:r>
            </a:p>
            <a:p>
              <a:r>
                <a:rPr lang="en-US" sz="1100" b="1" kern="0" dirty="0">
                  <a:solidFill>
                    <a:srgbClr val="00B0F0"/>
                  </a:solidFill>
                  <a:latin typeface="Courier New" charset="0"/>
                  <a:cs typeface="Courier New" charset="0"/>
                </a:rPr>
                <a:t>       "Name": "string”</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OrientationCorrection</a:t>
              </a:r>
              <a:r>
                <a:rPr lang="en-US" sz="1100" b="1" kern="0" dirty="0">
                  <a:solidFill>
                    <a:srgbClr val="00B0F0"/>
                  </a:solidFill>
                  <a:latin typeface="Courier New" charset="0"/>
                  <a:cs typeface="Courier New" charset="0"/>
                </a:rPr>
                <a:t>": "string" </a:t>
              </a:r>
            </a:p>
            <a:p>
              <a:r>
                <a:rPr lang="en-US" sz="11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16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3124702" y="4491979"/>
            <a:ext cx="2353289" cy="458075"/>
            <a:chOff x="1534059" y="3960697"/>
            <a:chExt cx="2353289" cy="458075"/>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604036" y="4035846"/>
              <a:ext cx="170431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GetLabelDetection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p:nvPr/>
          </p:nvCxnSpPr>
          <p:spPr>
            <a:xfrm>
              <a:off x="3378326" y="4181732"/>
              <a:ext cx="509022" cy="4668"/>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0323" y="2169908"/>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426142" y="3702226"/>
            <a:ext cx="1853378" cy="458075"/>
            <a:chOff x="1534059" y="3960697"/>
            <a:chExt cx="1853378"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18181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StartLabelDetection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295831" y="209635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895705"/>
            <a:ext cx="3330377" cy="4054349"/>
            <a:chOff x="5517023" y="641055"/>
            <a:chExt cx="3330377" cy="4054349"/>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641055"/>
              <a:ext cx="3330377" cy="4054349"/>
              <a:chOff x="4753453" y="870135"/>
              <a:chExt cx="3330377" cy="4039192"/>
            </a:xfrm>
          </p:grpSpPr>
          <p:sp>
            <p:nvSpPr>
              <p:cNvPr id="17" name="Rectangle 16">
                <a:extLst>
                  <a:ext uri="{FF2B5EF4-FFF2-40B4-BE49-F238E27FC236}">
                    <a16:creationId xmlns:a16="http://schemas.microsoft.com/office/drawing/2014/main" id="{0768B987-D520-2040-AFE8-8B93AFA166BC}"/>
                  </a:ext>
                </a:extLst>
              </p:cNvPr>
              <p:cNvSpPr/>
              <p:nvPr/>
            </p:nvSpPr>
            <p:spPr>
              <a:xfrm>
                <a:off x="4753453" y="870135"/>
                <a:ext cx="3298786" cy="4039192"/>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923621"/>
                <a:ext cx="3319670" cy="398570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"JobStatus": string,</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StatusMessage</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VideoMetadata</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"Format":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Codec</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DurationMillis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FrameRate</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FrameWidth</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FrameHeight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NextToken</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Labels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"Timestamp": number,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"Label":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"Name":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"Confidence": float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485646" y="3017432"/>
              <a:ext cx="178967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138656"/>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858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DetectLabels</a:t>
            </a:r>
            <a:endParaRPr lang="en-US" dirty="0"/>
          </a:p>
          <a:p>
            <a:pPr marL="342900" indent="-342900">
              <a:buFont typeface="Arial" panose="020B0604020202020204" pitchFamily="34" charset="0"/>
              <a:buChar char="•"/>
            </a:pPr>
            <a:r>
              <a:rPr lang="en-US" dirty="0"/>
              <a:t>Video API</a:t>
            </a:r>
          </a:p>
          <a:p>
            <a:pPr lvl="1"/>
            <a:r>
              <a:rPr lang="en-US" dirty="0">
                <a:hlinkClick r:id="rId4"/>
              </a:rPr>
              <a:t>StartLabelDetection</a:t>
            </a:r>
            <a:endParaRPr lang="en-US" dirty="0"/>
          </a:p>
          <a:p>
            <a:pPr lvl="1"/>
            <a:r>
              <a:rPr lang="en-US" dirty="0">
                <a:hlinkClick r:id="rId5"/>
              </a:rPr>
              <a:t>GetLabelDetection</a:t>
            </a:r>
            <a:endParaRPr lang="en-US" dirty="0"/>
          </a:p>
        </p:txBody>
      </p:sp>
    </p:spTree>
    <p:extLst>
      <p:ext uri="{BB962C8B-B14F-4D97-AF65-F5344CB8AC3E}">
        <p14:creationId xmlns:p14="http://schemas.microsoft.com/office/powerpoint/2010/main" val="81909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802" b="10175"/>
          <a:stretch/>
        </p:blipFill>
        <p:spPr>
          <a:xfrm>
            <a:off x="546674" y="1089548"/>
            <a:ext cx="7956278" cy="3317769"/>
          </a:xfrm>
          <a:prstGeom prst="rect">
            <a:avLst/>
          </a:prstGeom>
        </p:spPr>
      </p:pic>
      <p:sp>
        <p:nvSpPr>
          <p:cNvPr id="24" name="TextBox 23"/>
          <p:cNvSpPr txBox="1"/>
          <p:nvPr/>
        </p:nvSpPr>
        <p:spPr>
          <a:xfrm>
            <a:off x="336789" y="552985"/>
            <a:ext cx="4889480" cy="338554"/>
          </a:xfrm>
          <a:prstGeom prst="rect">
            <a:avLst/>
          </a:prstGeom>
          <a:noFill/>
        </p:spPr>
        <p:txBody>
          <a:bodyPr wrap="none" rtlCol="0">
            <a:spAutoFit/>
          </a:bodyPr>
          <a:lstStyle/>
          <a:p>
            <a:r>
              <a:rPr lang="en-US" sz="1600" dirty="0">
                <a:solidFill>
                  <a:schemeClr val="bg1">
                    <a:lumMod val="60000"/>
                    <a:lumOff val="40000"/>
                  </a:schemeClr>
                </a:solidFill>
              </a:rPr>
              <a:t>Analyze facial characteristics in multiple dimensions</a:t>
            </a:r>
          </a:p>
        </p:txBody>
      </p:sp>
      <p:grpSp>
        <p:nvGrpSpPr>
          <p:cNvPr id="3" name="Group 2"/>
          <p:cNvGrpSpPr/>
          <p:nvPr/>
        </p:nvGrpSpPr>
        <p:grpSpPr>
          <a:xfrm>
            <a:off x="229857" y="1030184"/>
            <a:ext cx="8483488" cy="2862415"/>
            <a:chOff x="229857" y="1030184"/>
            <a:chExt cx="8483488" cy="2862415"/>
          </a:xfrm>
        </p:grpSpPr>
        <p:sp>
          <p:nvSpPr>
            <p:cNvPr id="15" name="Title 1"/>
            <p:cNvSpPr txBox="1">
              <a:spLocks/>
            </p:cNvSpPr>
            <p:nvPr/>
          </p:nvSpPr>
          <p:spPr>
            <a:xfrm>
              <a:off x="229857" y="3477139"/>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Image Quality</a:t>
              </a:r>
            </a:p>
          </p:txBody>
        </p:sp>
        <p:sp>
          <p:nvSpPr>
            <p:cNvPr id="18" name="Title 1"/>
            <p:cNvSpPr txBox="1">
              <a:spLocks/>
            </p:cNvSpPr>
            <p:nvPr/>
          </p:nvSpPr>
          <p:spPr>
            <a:xfrm>
              <a:off x="229857" y="2093301"/>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Facial Landmarks</a:t>
              </a:r>
            </a:p>
          </p:txBody>
        </p:sp>
        <p:sp>
          <p:nvSpPr>
            <p:cNvPr id="16" name="Title 1"/>
            <p:cNvSpPr txBox="1">
              <a:spLocks/>
            </p:cNvSpPr>
            <p:nvPr/>
          </p:nvSpPr>
          <p:spPr>
            <a:xfrm>
              <a:off x="229857" y="1030184"/>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Demographic Data</a:t>
              </a:r>
            </a:p>
          </p:txBody>
        </p:sp>
        <p:sp>
          <p:nvSpPr>
            <p:cNvPr id="19" name="Title 1"/>
            <p:cNvSpPr txBox="1">
              <a:spLocks/>
            </p:cNvSpPr>
            <p:nvPr/>
          </p:nvSpPr>
          <p:spPr>
            <a:xfrm>
              <a:off x="6052286" y="1033356"/>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Emotion Expressed</a:t>
              </a:r>
            </a:p>
          </p:txBody>
        </p:sp>
        <p:sp>
          <p:nvSpPr>
            <p:cNvPr id="20" name="Title 1"/>
            <p:cNvSpPr txBox="1">
              <a:spLocks/>
            </p:cNvSpPr>
            <p:nvPr/>
          </p:nvSpPr>
          <p:spPr>
            <a:xfrm>
              <a:off x="6052285" y="2093301"/>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General Attributes</a:t>
              </a:r>
            </a:p>
          </p:txBody>
        </p:sp>
        <p:sp>
          <p:nvSpPr>
            <p:cNvPr id="36" name="Title 1"/>
            <p:cNvSpPr txBox="1">
              <a:spLocks/>
            </p:cNvSpPr>
            <p:nvPr/>
          </p:nvSpPr>
          <p:spPr>
            <a:xfrm>
              <a:off x="6052282" y="3477139"/>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Facial Pose</a:t>
              </a:r>
            </a:p>
          </p:txBody>
        </p:sp>
      </p:grpSp>
      <p:grpSp>
        <p:nvGrpSpPr>
          <p:cNvPr id="2" name="Group 1"/>
          <p:cNvGrpSpPr/>
          <p:nvPr/>
        </p:nvGrpSpPr>
        <p:grpSpPr>
          <a:xfrm>
            <a:off x="229857" y="1445187"/>
            <a:ext cx="8589911" cy="3191165"/>
            <a:chOff x="229857" y="1445187"/>
            <a:chExt cx="8589911" cy="3191165"/>
          </a:xfrm>
        </p:grpSpPr>
        <p:sp>
          <p:nvSpPr>
            <p:cNvPr id="32" name="TextBox 31"/>
            <p:cNvSpPr txBox="1"/>
            <p:nvPr/>
          </p:nvSpPr>
          <p:spPr>
            <a:xfrm>
              <a:off x="229857" y="3887206"/>
              <a:ext cx="2432482" cy="523220"/>
            </a:xfrm>
            <a:prstGeom prst="rect">
              <a:avLst/>
            </a:prstGeom>
            <a:noFill/>
            <a:ln>
              <a:noFill/>
            </a:ln>
          </p:spPr>
          <p:txBody>
            <a:bodyPr wrap="square" lIns="0" rIns="0" rtlCol="0">
              <a:spAutoFit/>
            </a:bodyPr>
            <a:lstStyle/>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Brightness	23.6%</a:t>
              </a:r>
            </a:p>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Sharpness		99.9%</a:t>
              </a:r>
            </a:p>
          </p:txBody>
        </p:sp>
        <p:sp>
          <p:nvSpPr>
            <p:cNvPr id="25" name="TextBox 24"/>
            <p:cNvSpPr txBox="1"/>
            <p:nvPr/>
          </p:nvSpPr>
          <p:spPr>
            <a:xfrm>
              <a:off x="229857" y="2508761"/>
              <a:ext cx="2432482" cy="954107"/>
            </a:xfrm>
            <a:prstGeom prst="rect">
              <a:avLst/>
            </a:prstGeom>
            <a:noFill/>
            <a:ln>
              <a:noFill/>
            </a:ln>
          </p:spPr>
          <p:txBody>
            <a:bodyPr wrap="square" lIns="0" rIns="0" rtlCol="0">
              <a:spAutoFit/>
            </a:bodyPr>
            <a:lstStyle/>
            <a:p>
              <a:pPr algn="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EyeLeft,EyeRight,Nose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RightPupil,LeftPupil</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MouthRight,LeftEyeBrowUp</a:t>
              </a:r>
              <a:endPar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Bounding Box...</a:t>
              </a:r>
            </a:p>
          </p:txBody>
        </p:sp>
        <p:sp>
          <p:nvSpPr>
            <p:cNvPr id="28" name="TextBox 27"/>
            <p:cNvSpPr txBox="1"/>
            <p:nvPr/>
          </p:nvSpPr>
          <p:spPr>
            <a:xfrm>
              <a:off x="229857" y="1445187"/>
              <a:ext cx="2432482" cy="523220"/>
            </a:xfrm>
            <a:prstGeom prst="rect">
              <a:avLst/>
            </a:prstGeom>
            <a:noFill/>
            <a:ln>
              <a:noFill/>
            </a:ln>
          </p:spPr>
          <p:txBody>
            <a:bodyPr wrap="square" lIns="0" rIns="0" rtlCol="0">
              <a:spAutoFit/>
            </a:bodyPr>
            <a:lstStyle/>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Age Range		29-45</a:t>
              </a:r>
            </a:p>
            <a:p>
              <a:pPr algn="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Gender:Male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96.5%</a:t>
              </a:r>
            </a:p>
          </p:txBody>
        </p:sp>
        <p:sp>
          <p:nvSpPr>
            <p:cNvPr id="34" name="TextBox 33"/>
            <p:cNvSpPr txBox="1"/>
            <p:nvPr/>
          </p:nvSpPr>
          <p:spPr>
            <a:xfrm>
              <a:off x="6052285" y="1457901"/>
              <a:ext cx="2661058" cy="523220"/>
            </a:xfrm>
            <a:prstGeom prst="rect">
              <a:avLst/>
            </a:prstGeom>
            <a:noFill/>
            <a:ln>
              <a:noFill/>
            </a:ln>
          </p:spPr>
          <p:txBody>
            <a:bodyPr wrap="square" lIns="0" rIns="0" rtlCol="0">
              <a:spAutoFit/>
            </a:bodyPr>
            <a:lstStyle/>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Happy		83.8%</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Surprised		0.65%</a:t>
              </a:r>
            </a:p>
          </p:txBody>
        </p:sp>
        <p:sp>
          <p:nvSpPr>
            <p:cNvPr id="35" name="TextBox 34"/>
            <p:cNvSpPr txBox="1"/>
            <p:nvPr/>
          </p:nvSpPr>
          <p:spPr>
            <a:xfrm>
              <a:off x="6052284" y="2508761"/>
              <a:ext cx="2767484" cy="954107"/>
            </a:xfrm>
            <a:prstGeom prst="rect">
              <a:avLst/>
            </a:prstGeom>
            <a:noFill/>
            <a:ln>
              <a:noFill/>
            </a:ln>
          </p:spPr>
          <p:txBody>
            <a:bodyPr wrap="square" lIns="0" rIns="0" rtlCol="0">
              <a:spAutoFit/>
            </a:bodyPr>
            <a:lstStyle/>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Smile:True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23.6%</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EyesOpen:True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99.8%</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Beard:True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99.5%</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Mustache:True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99.9%...</a:t>
              </a:r>
            </a:p>
          </p:txBody>
        </p:sp>
        <p:sp>
          <p:nvSpPr>
            <p:cNvPr id="37" name="TextBox 36"/>
            <p:cNvSpPr txBox="1"/>
            <p:nvPr/>
          </p:nvSpPr>
          <p:spPr>
            <a:xfrm>
              <a:off x="6052284" y="3897688"/>
              <a:ext cx="2661057" cy="738664"/>
            </a:xfrm>
            <a:prstGeom prst="rect">
              <a:avLst/>
            </a:prstGeom>
            <a:noFill/>
            <a:ln>
              <a:noFill/>
            </a:ln>
          </p:spPr>
          <p:txBody>
            <a:bodyPr wrap="square" lIns="0" rIns="0" rtlCol="0">
              <a:spAutoFit/>
            </a:bodyPr>
            <a:lstStyle/>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Pitch	1.446</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Roll		5.725</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Yaw		4.383</a:t>
              </a:r>
            </a:p>
          </p:txBody>
        </p:sp>
      </p:grpSp>
      <p:sp>
        <p:nvSpPr>
          <p:cNvPr id="21"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Facial Analysis</a:t>
            </a:r>
          </a:p>
        </p:txBody>
      </p:sp>
    </p:spTree>
    <p:extLst>
      <p:ext uri="{BB962C8B-B14F-4D97-AF65-F5344CB8AC3E}">
        <p14:creationId xmlns:p14="http://schemas.microsoft.com/office/powerpoint/2010/main" val="10639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B1FBD5-F73D-2A43-BBA9-EE92D4138BB8}"/>
              </a:ext>
            </a:extLst>
          </p:cNvPr>
          <p:cNvSpPr txBox="1"/>
          <p:nvPr/>
        </p:nvSpPr>
        <p:spPr>
          <a:xfrm>
            <a:off x="1790048" y="663410"/>
            <a:ext cx="5563905" cy="415498"/>
          </a:xfrm>
          <a:prstGeom prst="rect">
            <a:avLst/>
          </a:prstGeom>
          <a:noFill/>
        </p:spPr>
        <p:txBody>
          <a:bodyPr wrap="square" rtlCol="0">
            <a:spAutoFit/>
          </a:bodyPr>
          <a:lstStyle/>
          <a:p>
            <a:pPr algn="ctr" defTabSz="457189"/>
            <a:r>
              <a:rPr lang="en-US" sz="2100" dirty="0">
                <a:solidFill>
                  <a:srgbClr val="FFFFFF"/>
                </a:solidFill>
                <a:latin typeface="Amazon Ember" charset="0"/>
                <a:ea typeface="Amazon Ember" charset="0"/>
                <a:cs typeface="Amazon Ember" charset="0"/>
              </a:rPr>
              <a:t>Support for up to 100 faces</a:t>
            </a:r>
          </a:p>
        </p:txBody>
      </p:sp>
      <p:pic>
        <p:nvPicPr>
          <p:cNvPr id="21" name="Picture 20">
            <a:extLst>
              <a:ext uri="{FF2B5EF4-FFF2-40B4-BE49-F238E27FC236}">
                <a16:creationId xmlns:a16="http://schemas.microsoft.com/office/drawing/2014/main" id="{B4E9C1C2-3B85-674A-A0A0-268B88B58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091" y="1230913"/>
            <a:ext cx="5583817" cy="3555010"/>
          </a:xfrm>
          <a:prstGeom prst="rect">
            <a:avLst/>
          </a:prstGeom>
        </p:spPr>
      </p:pic>
      <p:sp>
        <p:nvSpPr>
          <p:cNvPr id="2" name="Title 1"/>
          <p:cNvSpPr>
            <a:spLocks noGrp="1"/>
          </p:cNvSpPr>
          <p:nvPr>
            <p:ph type="title"/>
          </p:nvPr>
        </p:nvSpPr>
        <p:spPr/>
        <p:txBody>
          <a:bodyPr/>
          <a:lstStyle/>
          <a:p>
            <a:r>
              <a:rPr lang="en-US" dirty="0"/>
              <a:t>Facial Detection and Analysis - Crowd</a:t>
            </a:r>
          </a:p>
        </p:txBody>
      </p:sp>
    </p:spTree>
    <p:extLst>
      <p:ext uri="{BB962C8B-B14F-4D97-AF65-F5344CB8AC3E}">
        <p14:creationId xmlns:p14="http://schemas.microsoft.com/office/powerpoint/2010/main" val="253833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864429" y="3705086"/>
            <a:ext cx="1306213"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10159" y="3766658"/>
            <a:ext cx="116249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240634" y="3929690"/>
            <a:ext cx="1009497" cy="0"/>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4340" y="2061168"/>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188033"/>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109848" y="198761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703444" cy="4018247"/>
            <a:chOff x="4286937" y="114938"/>
            <a:chExt cx="4703444" cy="4018247"/>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606998" cy="3864539"/>
              <a:chOff x="5063836" y="2679430"/>
              <a:chExt cx="3861010" cy="149507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3861010" cy="146403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2486940" cy="3908762"/>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FaceDetails</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AgeRange</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"High": number,</a:t>
              </a:r>
            </a:p>
            <a:p>
              <a:r>
                <a:rPr lang="en-US" sz="800" b="1" kern="0" dirty="0">
                  <a:solidFill>
                    <a:srgbClr val="00B0F0"/>
                  </a:solidFill>
                  <a:latin typeface="Courier New" charset="0"/>
                  <a:cs typeface="Courier New" charset="0"/>
                </a:rPr>
                <a:t>            "Low": number</a:t>
              </a:r>
            </a:p>
            <a:p>
              <a:r>
                <a:rPr lang="en-US" sz="800" b="1" kern="0" dirty="0">
                  <a:solidFill>
                    <a:srgbClr val="00B0F0"/>
                  </a:solidFill>
                  <a:latin typeface="Courier New" charset="0"/>
                  <a:cs typeface="Courier New" charset="0"/>
                </a:rPr>
                <a:t>         },</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"Height": number,</a:t>
              </a:r>
            </a:p>
            <a:p>
              <a:r>
                <a:rPr lang="en-US" sz="800" b="1" kern="0" dirty="0">
                  <a:solidFill>
                    <a:srgbClr val="00B0F0"/>
                  </a:solidFill>
                  <a:latin typeface="Courier New" charset="0"/>
                  <a:cs typeface="Courier New" charset="0"/>
                </a:rPr>
                <a:t>            "Left": number,</a:t>
              </a:r>
            </a:p>
            <a:p>
              <a:r>
                <a:rPr lang="en-US" sz="800" b="1" kern="0" dirty="0">
                  <a:solidFill>
                    <a:srgbClr val="00B0F0"/>
                  </a:solidFill>
                  <a:latin typeface="Courier New" charset="0"/>
                  <a:cs typeface="Courier New" charset="0"/>
                </a:rPr>
                <a:t>            "Top": number,</a:t>
              </a:r>
            </a:p>
            <a:p>
              <a:r>
                <a:rPr lang="en-US" sz="800" b="1" kern="0" dirty="0">
                  <a:solidFill>
                    <a:srgbClr val="00B0F0"/>
                  </a:solidFill>
                  <a:latin typeface="Courier New" charset="0"/>
                  <a:cs typeface="Courier New" charset="0"/>
                </a:rPr>
                <a:t>            "Width":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"Emotions":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"Type":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"Gender": {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"Value":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p:txBody>
        </p:sp>
        <p:sp>
          <p:nvSpPr>
            <p:cNvPr id="15" name="Rectangle 14">
              <a:extLst>
                <a:ext uri="{FF2B5EF4-FFF2-40B4-BE49-F238E27FC236}">
                  <a16:creationId xmlns:a16="http://schemas.microsoft.com/office/drawing/2014/main" id="{D2F2C7AF-9277-3D4F-A5B7-00AE00C77B2C}"/>
                </a:ext>
              </a:extLst>
            </p:cNvPr>
            <p:cNvSpPr/>
            <p:nvPr/>
          </p:nvSpPr>
          <p:spPr>
            <a:xfrm>
              <a:off x="6765823" y="361470"/>
              <a:ext cx="2224558" cy="3046988"/>
            </a:xfrm>
            <a:prstGeom prst="rect">
              <a:avLst/>
            </a:prstGeom>
          </p:spPr>
          <p:txBody>
            <a:bodyPr wrap="square">
              <a:spAutoFit/>
            </a:bodyPr>
            <a:lstStyle/>
            <a:p>
              <a:r>
                <a:rPr lang="en-US" sz="800" b="1" kern="0" dirty="0">
                  <a:solidFill>
                    <a:srgbClr val="00B0F0"/>
                  </a:solidFill>
                  <a:latin typeface="Courier New" charset="0"/>
                  <a:cs typeface="Courier New" charset="0"/>
                </a:rPr>
                <a:t> "Landmarks":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"Type": "string",</a:t>
              </a:r>
            </a:p>
            <a:p>
              <a:r>
                <a:rPr lang="en-US" sz="800" b="1" kern="0" dirty="0">
                  <a:solidFill>
                    <a:srgbClr val="00B0F0"/>
                  </a:solidFill>
                  <a:latin typeface="Courier New" charset="0"/>
                  <a:cs typeface="Courier New" charset="0"/>
                </a:rPr>
                <a:t>               "X": number,</a:t>
              </a:r>
            </a:p>
            <a:p>
              <a:r>
                <a:rPr lang="en-US" sz="800" b="1" kern="0" dirty="0">
                  <a:solidFill>
                    <a:srgbClr val="00B0F0"/>
                  </a:solidFill>
                  <a:latin typeface="Courier New" charset="0"/>
                  <a:cs typeface="Courier New" charset="0"/>
                </a:rPr>
                <a:t>               "Y":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 </a:t>
              </a:r>
            </a:p>
            <a:p>
              <a:r>
                <a:rPr lang="en-US" sz="800" b="1" kern="0" dirty="0">
                  <a:solidFill>
                    <a:srgbClr val="00B0F0"/>
                  </a:solidFill>
                  <a:latin typeface="Courier New" charset="0"/>
                  <a:cs typeface="Courier New" charset="0"/>
                </a:rPr>
                <a:t>            "Pitch": number,</a:t>
              </a:r>
            </a:p>
            <a:p>
              <a:r>
                <a:rPr lang="en-US" sz="800" b="1" kern="0" dirty="0">
                  <a:solidFill>
                    <a:srgbClr val="00B0F0"/>
                  </a:solidFill>
                  <a:latin typeface="Courier New" charset="0"/>
                  <a:cs typeface="Courier New" charset="0"/>
                </a:rPr>
                <a:t>            "Roll": number,</a:t>
              </a:r>
            </a:p>
            <a:p>
              <a:r>
                <a:rPr lang="en-US" sz="800" b="1" kern="0" dirty="0">
                  <a:solidFill>
                    <a:srgbClr val="00B0F0"/>
                  </a:solidFill>
                  <a:latin typeface="Courier New" charset="0"/>
                  <a:cs typeface="Courier New" charset="0"/>
                </a:rPr>
                <a:t>            "Yaw":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 </a:t>
              </a:r>
            </a:p>
            <a:p>
              <a:r>
                <a:rPr lang="en-US" sz="800" b="1" kern="0" dirty="0">
                  <a:solidFill>
                    <a:srgbClr val="00B0F0"/>
                  </a:solidFill>
                  <a:latin typeface="Courier New" charset="0"/>
                  <a:cs typeface="Courier New" charset="0"/>
                </a:rPr>
                <a:t>            "Brightness": number,</a:t>
              </a:r>
            </a:p>
            <a:p>
              <a:r>
                <a:rPr lang="en-US" sz="800" b="1" kern="0" dirty="0">
                  <a:solidFill>
                    <a:srgbClr val="00B0F0"/>
                  </a:solidFill>
                  <a:latin typeface="Courier New" charset="0"/>
                  <a:cs typeface="Courier New" charset="0"/>
                </a:rPr>
                <a:t>            "Sharpness":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38351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363921" y="4493978"/>
            <a:ext cx="2654306" cy="307777"/>
            <a:chOff x="1534059" y="4013901"/>
            <a:chExt cx="2654306"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4036677"/>
              <a:ext cx="1844269" cy="270671"/>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604036" y="4013901"/>
              <a:ext cx="163057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GetFaceDetection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378326" y="4181732"/>
              <a:ext cx="810039"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4340" y="23841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089643" y="3702226"/>
            <a:ext cx="1844269" cy="458075"/>
            <a:chOff x="1534059" y="3960697"/>
            <a:chExt cx="18442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17443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StartFaceDetection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2879643"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109848" y="23106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089643"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FaceAttributes</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sp>
        <p:nvSpPr>
          <p:cNvPr id="19" name="Rectangle 18">
            <a:extLst>
              <a:ext uri="{FF2B5EF4-FFF2-40B4-BE49-F238E27FC236}">
                <a16:creationId xmlns:a16="http://schemas.microsoft.com/office/drawing/2014/main" id="{1B6F9F3D-28E7-A24B-A94D-388B035A67E6}"/>
              </a:ext>
            </a:extLst>
          </p:cNvPr>
          <p:cNvSpPr/>
          <p:nvPr/>
        </p:nvSpPr>
        <p:spPr>
          <a:xfrm>
            <a:off x="1997147"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2937101" y="4138656"/>
            <a:ext cx="64673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2" name="Group 41">
            <a:extLst>
              <a:ext uri="{FF2B5EF4-FFF2-40B4-BE49-F238E27FC236}">
                <a16:creationId xmlns:a16="http://schemas.microsoft.com/office/drawing/2014/main" id="{4C21E9B6-FB12-A043-9DE4-DF6A8B72CC0E}"/>
              </a:ext>
            </a:extLst>
          </p:cNvPr>
          <p:cNvGrpSpPr/>
          <p:nvPr/>
        </p:nvGrpSpPr>
        <p:grpSpPr>
          <a:xfrm>
            <a:off x="5078214" y="660128"/>
            <a:ext cx="2871141" cy="4524315"/>
            <a:chOff x="5078214" y="660128"/>
            <a:chExt cx="2871141" cy="4524315"/>
          </a:xfrm>
        </p:grpSpPr>
        <p:sp>
          <p:nvSpPr>
            <p:cNvPr id="38" name="Rectangle 37">
              <a:extLst>
                <a:ext uri="{FF2B5EF4-FFF2-40B4-BE49-F238E27FC236}">
                  <a16:creationId xmlns:a16="http://schemas.microsoft.com/office/drawing/2014/main" id="{F09A65D4-CA33-5B40-ABC9-04DC21B5FF89}"/>
                </a:ext>
              </a:extLst>
            </p:cNvPr>
            <p:cNvSpPr/>
            <p:nvPr/>
          </p:nvSpPr>
          <p:spPr>
            <a:xfrm>
              <a:off x="5078214" y="660128"/>
              <a:ext cx="2713764" cy="43727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A69E66A8-77F0-1F4C-AFD9-E422F10DC014}"/>
                </a:ext>
              </a:extLst>
            </p:cNvPr>
            <p:cNvSpPr/>
            <p:nvPr/>
          </p:nvSpPr>
          <p:spPr>
            <a:xfrm>
              <a:off x="5232932" y="660128"/>
              <a:ext cx="2716423" cy="4524315"/>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”Faces":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“Face” :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AgeRange</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"High": number,</a:t>
              </a:r>
            </a:p>
            <a:p>
              <a:r>
                <a:rPr lang="en-US" sz="900" b="1" kern="0" dirty="0">
                  <a:solidFill>
                    <a:srgbClr val="00B0F0"/>
                  </a:solidFill>
                  <a:latin typeface="Courier New" charset="0"/>
                  <a:cs typeface="Courier New" charset="0"/>
                </a:rPr>
                <a:t>           "Low": number</a:t>
              </a:r>
            </a:p>
            <a:p>
              <a:r>
                <a:rPr lang="en-US" sz="900" b="1" kern="0" dirty="0">
                  <a:solidFill>
                    <a:srgbClr val="00B0F0"/>
                  </a:solidFill>
                  <a:latin typeface="Courier New" charset="0"/>
                  <a:cs typeface="Courier New" charset="0"/>
                </a:rPr>
                <a:t>          },</a:t>
              </a:r>
            </a:p>
            <a:p>
              <a:pPr lvl="2"/>
              <a:r>
                <a:rPr lang="en-US" sz="900" b="1" kern="0" dirty="0">
                  <a:solidFill>
                    <a:srgbClr val="00B0F0"/>
                  </a:solidFill>
                  <a:latin typeface="Courier New" charset="0"/>
                  <a:cs typeface="Courier New" charset="0"/>
                </a:rPr>
                <a:t>.</a:t>
              </a:r>
            </a:p>
            <a:p>
              <a:pPr lvl="2"/>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"Gender": {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"Value":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“Timestamp” :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pPr lvl="0" defTabSz="914400">
                <a:defRPr/>
              </a:pPr>
              <a:r>
                <a:rPr lang="en-US" sz="900" b="1" kern="0" dirty="0">
                  <a:solidFill>
                    <a:srgbClr val="00B0F0"/>
                  </a:solidFill>
                  <a:latin typeface="Courier New" charset="0"/>
                  <a:ea typeface="Courier New" charset="0"/>
                  <a:cs typeface="Courier New" charset="0"/>
                </a:rPr>
                <a:t> </a:t>
              </a:r>
              <a:r>
                <a:rPr lang="pl-PL" sz="900" b="1" kern="0" dirty="0">
                  <a:solidFill>
                    <a:srgbClr val="00B0F0"/>
                  </a:solidFill>
                  <a:latin typeface="Courier New" charset="0"/>
                  <a:ea typeface="Courier New" charset="0"/>
                  <a:cs typeface="Courier New" charset="0"/>
                </a:rPr>
                <a:t>"</a:t>
              </a:r>
              <a:r>
                <a:rPr lang="pl-PL" sz="900" b="1" kern="0" dirty="0" err="1">
                  <a:solidFill>
                    <a:srgbClr val="00B0F0"/>
                  </a:solidFill>
                  <a:latin typeface="Courier New" charset="0"/>
                  <a:ea typeface="Courier New" charset="0"/>
                  <a:cs typeface="Courier New" charset="0"/>
                </a:rPr>
                <a:t>JobStatus</a:t>
              </a:r>
              <a:r>
                <a:rPr lang="pl-PL" sz="900" b="1" kern="0" dirty="0">
                  <a:solidFill>
                    <a:srgbClr val="00B0F0"/>
                  </a:solidFill>
                  <a:latin typeface="Courier New" charset="0"/>
                  <a:ea typeface="Courier New" charset="0"/>
                  <a:cs typeface="Courier New" charset="0"/>
                </a:rPr>
                <a:t>": string,</a:t>
              </a:r>
              <a:endParaRPr lang="en-US" sz="900" b="1" kern="0" dirty="0">
                <a:solidFill>
                  <a:srgbClr val="00B0F0"/>
                </a:solidFill>
                <a:latin typeface="Courier New" charset="0"/>
                <a:ea typeface="Courier New" charset="0"/>
                <a:cs typeface="Courier New" charset="0"/>
              </a:endParaRPr>
            </a:p>
            <a:p>
              <a:pPr lvl="0" defTabSz="914400">
                <a:defRPr/>
              </a:pPr>
              <a:r>
                <a:rPr lang="en-US" sz="900" b="1" kern="0" dirty="0">
                  <a:solidFill>
                    <a:srgbClr val="00B0F0"/>
                  </a:solidFill>
                  <a:latin typeface="Courier New" charset="0"/>
                  <a:ea typeface="Courier New" charset="0"/>
                  <a:cs typeface="Courier New" charset="0"/>
                </a:rPr>
                <a:t> "</a:t>
              </a:r>
              <a:r>
                <a:rPr lang="en-US" sz="900" b="1" kern="0" dirty="0" err="1">
                  <a:solidFill>
                    <a:srgbClr val="00B0F0"/>
                  </a:solidFill>
                  <a:latin typeface="Courier New" charset="0"/>
                  <a:ea typeface="Courier New" charset="0"/>
                  <a:cs typeface="Courier New" charset="0"/>
                </a:rPr>
                <a:t>StatusMessage</a:t>
              </a:r>
              <a:r>
                <a:rPr lang="en-US" sz="900" b="1" kern="0" dirty="0">
                  <a:solidFill>
                    <a:srgbClr val="00B0F0"/>
                  </a:solidFill>
                  <a:latin typeface="Courier New" charset="0"/>
                  <a:ea typeface="Courier New" charset="0"/>
                  <a:cs typeface="Courier New" charset="0"/>
                </a:rPr>
                <a:t>": string,</a:t>
              </a:r>
              <a:endParaRPr lang="pl-PL" sz="900" b="1" kern="0" dirty="0">
                <a:solidFill>
                  <a:srgbClr val="00B0F0"/>
                </a:solidFill>
                <a:latin typeface="Courier New" charset="0"/>
                <a:ea typeface="Courier New" charset="0"/>
                <a:cs typeface="Courier New" charset="0"/>
              </a:endParaRP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VideoMetadata</a:t>
              </a:r>
              <a:r>
                <a:rPr lang="pl-PL" sz="900" b="1" kern="0" dirty="0">
                  <a:solidFill>
                    <a:srgbClr val="00B0F0"/>
                  </a:solidFill>
                  <a:latin typeface="Courier New" charset="0"/>
                  <a:ea typeface="Courier New" charset="0"/>
                  <a:cs typeface="Courier New" charset="0"/>
                </a:rPr>
                <a:t>": {</a:t>
              </a:r>
            </a:p>
            <a:p>
              <a:pPr lvl="0" defTabSz="914400">
                <a:defRPr/>
              </a:pPr>
              <a:r>
                <a:rPr lang="pl-PL" sz="900" b="1" kern="0" dirty="0">
                  <a:solidFill>
                    <a:srgbClr val="00B0F0"/>
                  </a:solidFill>
                  <a:latin typeface="Courier New" charset="0"/>
                  <a:ea typeface="Courier New" charset="0"/>
                  <a:cs typeface="Courier New" charset="0"/>
                </a:rPr>
                <a:t>    "Format": string,</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Codec</a:t>
              </a:r>
              <a:r>
                <a:rPr lang="pl-PL" sz="900" b="1" kern="0" dirty="0">
                  <a:solidFill>
                    <a:srgbClr val="00B0F0"/>
                  </a:solidFill>
                  <a:latin typeface="Courier New" charset="0"/>
                  <a:ea typeface="Courier New" charset="0"/>
                  <a:cs typeface="Courier New" charset="0"/>
                </a:rPr>
                <a:t>": string,</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DurationMillis</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FrameRate</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float</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FrameWidth</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FrameHeight</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endParaRPr lang="pl-PL" sz="900" b="1" kern="0" dirty="0">
                <a:solidFill>
                  <a:srgbClr val="00B0F0"/>
                </a:solidFill>
                <a:latin typeface="Courier New" charset="0"/>
                <a:ea typeface="Courier New" charset="0"/>
                <a:cs typeface="Courier New" charset="0"/>
              </a:endParaRPr>
            </a:p>
            <a:p>
              <a:pPr lvl="0" defTabSz="914400">
                <a:defRPr/>
              </a:pPr>
              <a:r>
                <a:rPr lang="pl-PL" sz="900" b="1" kern="0" dirty="0">
                  <a:solidFill>
                    <a:srgbClr val="00B0F0"/>
                  </a:solidFill>
                  <a:latin typeface="Courier New" charset="0"/>
                  <a:ea typeface="Courier New" charset="0"/>
                  <a:cs typeface="Courier New" charset="0"/>
                </a:rPr>
                <a:t>  },</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NextToken</a:t>
              </a:r>
              <a:r>
                <a:rPr lang="pl-PL" sz="900" b="1" kern="0" dirty="0">
                  <a:solidFill>
                    <a:srgbClr val="00B0F0"/>
                  </a:solidFill>
                  <a:latin typeface="Courier New" charset="0"/>
                  <a:ea typeface="Courier New" charset="0"/>
                  <a:cs typeface="Courier New" charset="0"/>
                </a:rPr>
                <a:t>": string,</a:t>
              </a:r>
              <a:endParaRPr lang="en-US" sz="900" b="1" kern="0" dirty="0">
                <a:solidFill>
                  <a:srgbClr val="00B0F0"/>
                </a:solidFill>
                <a:latin typeface="Courier New" charset="0"/>
                <a:cs typeface="Courier New" charset="0"/>
              </a:endParaRPr>
            </a:p>
            <a:p>
              <a:r>
                <a:rPr lang="en-US" sz="900" b="1" kern="0" dirty="0">
                  <a:solidFill>
                    <a:srgbClr val="00B0F0"/>
                  </a:solidFill>
                  <a:latin typeface="Courier New" charset="0"/>
                  <a:cs typeface="Courier New" charset="0"/>
                </a:rPr>
                <a:t>}</a:t>
              </a:r>
            </a:p>
          </p:txBody>
        </p:sp>
        <p:sp>
          <p:nvSpPr>
            <p:cNvPr id="40" name="Rectangle 39">
              <a:extLst>
                <a:ext uri="{FF2B5EF4-FFF2-40B4-BE49-F238E27FC236}">
                  <a16:creationId xmlns:a16="http://schemas.microsoft.com/office/drawing/2014/main" id="{C2B0B6CA-3921-014A-B6E5-5CE37F7E781E}"/>
                </a:ext>
              </a:extLst>
            </p:cNvPr>
            <p:cNvSpPr/>
            <p:nvPr/>
          </p:nvSpPr>
          <p:spPr>
            <a:xfrm>
              <a:off x="5747412" y="2899948"/>
              <a:ext cx="1402505" cy="159871"/>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13350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DetectFaces</a:t>
            </a:r>
            <a:endParaRPr lang="en-US" dirty="0"/>
          </a:p>
          <a:p>
            <a:pPr marL="342900" indent="-342900">
              <a:buFont typeface="Arial" panose="020B0604020202020204" pitchFamily="34" charset="0"/>
              <a:buChar char="•"/>
            </a:pPr>
            <a:r>
              <a:rPr lang="en-US" dirty="0"/>
              <a:t>Video API</a:t>
            </a:r>
          </a:p>
          <a:p>
            <a:pPr lvl="1"/>
            <a:r>
              <a:rPr lang="en-US" dirty="0">
                <a:hlinkClick r:id="rId4"/>
              </a:rPr>
              <a:t>StartFaceDetection</a:t>
            </a:r>
            <a:endParaRPr lang="en-US" dirty="0"/>
          </a:p>
          <a:p>
            <a:pPr lvl="1"/>
            <a:r>
              <a:rPr lang="en-US" dirty="0">
                <a:hlinkClick r:id="rId5"/>
              </a:rPr>
              <a:t>GetFaceDetection</a:t>
            </a:r>
            <a:endParaRPr lang="en-US" dirty="0"/>
          </a:p>
        </p:txBody>
      </p:sp>
    </p:spTree>
    <p:extLst>
      <p:ext uri="{BB962C8B-B14F-4D97-AF65-F5344CB8AC3E}">
        <p14:creationId xmlns:p14="http://schemas.microsoft.com/office/powerpoint/2010/main" val="405959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36789" y="552985"/>
            <a:ext cx="5468164" cy="338554"/>
          </a:xfrm>
          <a:prstGeom prst="rect">
            <a:avLst/>
          </a:prstGeom>
          <a:noFill/>
        </p:spPr>
        <p:txBody>
          <a:bodyPr wrap="none" rtlCol="0">
            <a:spAutoFit/>
          </a:bodyPr>
          <a:lstStyle/>
          <a:p>
            <a:r>
              <a:rPr lang="en-US" sz="1600" dirty="0">
                <a:solidFill>
                  <a:schemeClr val="bg1"/>
                </a:solidFill>
                <a:latin typeface="Amazon Ember Regular"/>
              </a:rPr>
              <a:t>Measure the likelihood that faces are of the same person</a:t>
            </a:r>
          </a:p>
        </p:txBody>
      </p:sp>
      <p:grpSp>
        <p:nvGrpSpPr>
          <p:cNvPr id="4" name="Group 3"/>
          <p:cNvGrpSpPr/>
          <p:nvPr/>
        </p:nvGrpSpPr>
        <p:grpSpPr>
          <a:xfrm>
            <a:off x="710408" y="1098726"/>
            <a:ext cx="7312937" cy="3512448"/>
            <a:chOff x="139767" y="1098725"/>
            <a:chExt cx="7312937" cy="3512448"/>
          </a:xfrm>
        </p:grpSpPr>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7516" y="1098726"/>
              <a:ext cx="5568902" cy="3138983"/>
            </a:xfrm>
            <a:prstGeom prst="rect">
              <a:avLst/>
            </a:prstGeom>
          </p:spPr>
        </p:pic>
        <p:grpSp>
          <p:nvGrpSpPr>
            <p:cNvPr id="25" name="Group 24"/>
            <p:cNvGrpSpPr/>
            <p:nvPr/>
          </p:nvGrpSpPr>
          <p:grpSpPr>
            <a:xfrm>
              <a:off x="139767" y="3277286"/>
              <a:ext cx="2161493" cy="1333887"/>
              <a:chOff x="2730567" y="125873"/>
              <a:chExt cx="2161493" cy="1333887"/>
            </a:xfrm>
            <a:effectLst>
              <a:outerShdw blurRad="50800" dist="38100" dir="2700000" algn="tl" rotWithShape="0">
                <a:prstClr val="black">
                  <a:alpha val="40000"/>
                </a:prstClr>
              </a:outerShdw>
            </a:effectLst>
          </p:grpSpPr>
          <p:sp>
            <p:nvSpPr>
              <p:cNvPr id="26" name="Rounded Rectangle 25"/>
              <p:cNvSpPr/>
              <p:nvPr/>
            </p:nvSpPr>
            <p:spPr>
              <a:xfrm>
                <a:off x="2730567" y="125873"/>
                <a:ext cx="2161493" cy="1333887"/>
              </a:xfrm>
              <a:prstGeom prst="roundRect">
                <a:avLst>
                  <a:gd name="adj" fmla="val 6571"/>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rPr>
                  <a:t>Similarity	93%</a:t>
                </a:r>
              </a:p>
            </p:txBody>
          </p:sp>
          <p:pic>
            <p:nvPicPr>
              <p:cNvPr id="27" name="Picture 2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0776" y="588900"/>
                <a:ext cx="1561073" cy="751153"/>
              </a:xfrm>
              <a:prstGeom prst="rect">
                <a:avLst/>
              </a:prstGeom>
            </p:spPr>
          </p:pic>
        </p:grpSp>
        <p:pic>
          <p:nvPicPr>
            <p:cNvPr id="36" name="Picture 3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52753" y="1098725"/>
              <a:ext cx="2699951" cy="3139551"/>
            </a:xfrm>
            <a:prstGeom prst="rect">
              <a:avLst/>
            </a:prstGeom>
          </p:spPr>
        </p:pic>
        <p:grpSp>
          <p:nvGrpSpPr>
            <p:cNvPr id="28" name="Group 27"/>
            <p:cNvGrpSpPr/>
            <p:nvPr/>
          </p:nvGrpSpPr>
          <p:grpSpPr>
            <a:xfrm>
              <a:off x="2418137" y="3282104"/>
              <a:ext cx="2161493" cy="1329069"/>
              <a:chOff x="2636448" y="5648698"/>
              <a:chExt cx="2161493" cy="1329069"/>
            </a:xfrm>
            <a:effectLst>
              <a:outerShdw blurRad="50800" dist="38100" dir="2700000" algn="tl" rotWithShape="0">
                <a:prstClr val="black">
                  <a:alpha val="40000"/>
                </a:prstClr>
              </a:outerShdw>
            </a:effectLst>
          </p:grpSpPr>
          <p:sp>
            <p:nvSpPr>
              <p:cNvPr id="34" name="Rounded Rectangle 33"/>
              <p:cNvSpPr/>
              <p:nvPr/>
            </p:nvSpPr>
            <p:spPr>
              <a:xfrm>
                <a:off x="2636448" y="5648698"/>
                <a:ext cx="2161493" cy="1329069"/>
              </a:xfrm>
              <a:prstGeom prst="roundRect">
                <a:avLst>
                  <a:gd name="adj" fmla="val 6853"/>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rPr>
                  <a:t>Similarity	0%</a:t>
                </a:r>
              </a:p>
            </p:txBody>
          </p:sp>
          <p:pic>
            <p:nvPicPr>
              <p:cNvPr id="35" name="Picture 34"/>
              <p:cNvPicPr>
                <a:picLocks noChangeAspect="1"/>
              </p:cNvPicPr>
              <p:nvPr/>
            </p:nvPicPr>
            <p:blipFill>
              <a:blip r:embed="rId6"/>
              <a:stretch>
                <a:fillRect/>
              </a:stretch>
            </p:blipFill>
            <p:spPr>
              <a:xfrm>
                <a:off x="2936657" y="6109885"/>
                <a:ext cx="1600942" cy="751153"/>
              </a:xfrm>
              <a:prstGeom prst="rect">
                <a:avLst/>
              </a:prstGeom>
            </p:spPr>
          </p:pic>
        </p:grpSp>
      </p:grpSp>
      <p:sp>
        <p:nvSpPr>
          <p:cNvPr id="14"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Face Comparison</a:t>
            </a:r>
          </a:p>
        </p:txBody>
      </p:sp>
    </p:spTree>
    <p:extLst>
      <p:ext uri="{BB962C8B-B14F-4D97-AF65-F5344CB8AC3E}">
        <p14:creationId xmlns:p14="http://schemas.microsoft.com/office/powerpoint/2010/main" val="342429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Comparison –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828798" y="3705086"/>
            <a:ext cx="1451570"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10159" y="3766658"/>
            <a:ext cx="136447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CompareFaces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SimilarityThreshold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SourceImage</a:t>
            </a:r>
            <a:r>
              <a:rPr lang="en-US" sz="800" b="1" kern="0" dirty="0">
                <a:solidFill>
                  <a:srgbClr val="00B0F0"/>
                </a:solidFill>
                <a:latin typeface="Courier New" charset="0"/>
                <a:cs typeface="Courier New" charset="0"/>
              </a:rPr>
              <a:t>":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TargetImage</a:t>
            </a:r>
            <a:r>
              <a:rPr lang="en-US" sz="800" b="1" kern="0" dirty="0">
                <a:solidFill>
                  <a:srgbClr val="00B0F0"/>
                </a:solidFill>
                <a:latin typeface="Courier New" charset="0"/>
                <a:cs typeface="Courier New" charset="0"/>
              </a:rPr>
              <a:t>":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356802"/>
            <a:chOff x="4286937" y="114938"/>
            <a:chExt cx="4457993" cy="4356802"/>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4247317"/>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SourceImageFace</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UnmatchedFaces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a:t>
              </a:r>
            </a:p>
          </p:txBody>
        </p:sp>
      </p:grpSp>
      <p:pic>
        <p:nvPicPr>
          <p:cNvPr id="18" name="Picture 17">
            <a:extLst>
              <a:ext uri="{FF2B5EF4-FFF2-40B4-BE49-F238E27FC236}">
                <a16:creationId xmlns:a16="http://schemas.microsoft.com/office/drawing/2014/main" id="{1C5C1222-184E-894B-9283-95EBF9B116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23" y="2259425"/>
            <a:ext cx="737756" cy="415846"/>
          </a:xfrm>
          <a:prstGeom prst="rect">
            <a:avLst/>
          </a:prstGeom>
        </p:spPr>
      </p:pic>
      <p:pic>
        <p:nvPicPr>
          <p:cNvPr id="19" name="Picture 18">
            <a:extLst>
              <a:ext uri="{FF2B5EF4-FFF2-40B4-BE49-F238E27FC236}">
                <a16:creationId xmlns:a16="http://schemas.microsoft.com/office/drawing/2014/main" id="{F1492B6F-B14B-AA40-84D6-8FCBA49C06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2894" y="1479024"/>
            <a:ext cx="374548" cy="435531"/>
          </a:xfrm>
          <a:prstGeom prst="rect">
            <a:avLst/>
          </a:prstGeom>
        </p:spPr>
      </p:pic>
      <p:sp>
        <p:nvSpPr>
          <p:cNvPr id="20" name="Rectangle: Rounded Corners 22">
            <a:extLst>
              <a:ext uri="{FF2B5EF4-FFF2-40B4-BE49-F238E27FC236}">
                <a16:creationId xmlns:a16="http://schemas.microsoft.com/office/drawing/2014/main" id="{63798710-9B27-9A43-A2DB-4B102AA989BD}"/>
              </a:ext>
            </a:extLst>
          </p:cNvPr>
          <p:cNvSpPr/>
          <p:nvPr/>
        </p:nvSpPr>
        <p:spPr>
          <a:xfrm>
            <a:off x="110932" y="2172675"/>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Rectangle: Rounded Corners 22">
            <a:extLst>
              <a:ext uri="{FF2B5EF4-FFF2-40B4-BE49-F238E27FC236}">
                <a16:creationId xmlns:a16="http://schemas.microsoft.com/office/drawing/2014/main" id="{75DEAF9A-5E04-7346-BD96-667EF8525AAD}"/>
              </a:ext>
            </a:extLst>
          </p:cNvPr>
          <p:cNvSpPr/>
          <p:nvPr/>
        </p:nvSpPr>
        <p:spPr>
          <a:xfrm>
            <a:off x="283703" y="1410890"/>
            <a:ext cx="518175"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684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Computer Vision</a:t>
            </a:r>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 and Reference Architectures</a:t>
            </a:r>
          </a:p>
          <a:p>
            <a:pPr marL="342900" indent="-342900">
              <a:buFont typeface="Arial" panose="020B0604020202020204" pitchFamily="34" charset="0"/>
              <a:buChar char="•"/>
            </a:pPr>
            <a:r>
              <a:rPr lang="en-US" dirty="0"/>
              <a:t>Best Practices</a:t>
            </a:r>
          </a:p>
          <a:p>
            <a:pPr marL="342900" indent="-342900">
              <a:buFont typeface="Arial" panose="020B0604020202020204" pitchFamily="34" charset="0"/>
              <a:buChar char="•"/>
            </a:pPr>
            <a:r>
              <a:rPr lang="en-US" dirty="0"/>
              <a:t>Roadmap</a:t>
            </a:r>
          </a:p>
        </p:txBody>
      </p:sp>
    </p:spTree>
    <p:extLst>
      <p:ext uri="{BB962C8B-B14F-4D97-AF65-F5344CB8AC3E}">
        <p14:creationId xmlns:p14="http://schemas.microsoft.com/office/powerpoint/2010/main" val="62331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Comparison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CompareFaces</a:t>
            </a:r>
            <a:endParaRPr lang="en-US" dirty="0"/>
          </a:p>
        </p:txBody>
      </p:sp>
    </p:spTree>
    <p:extLst>
      <p:ext uri="{BB962C8B-B14F-4D97-AF65-F5344CB8AC3E}">
        <p14:creationId xmlns:p14="http://schemas.microsoft.com/office/powerpoint/2010/main" val="65681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36789" y="552985"/>
            <a:ext cx="7707559" cy="338554"/>
          </a:xfrm>
          <a:prstGeom prst="rect">
            <a:avLst/>
          </a:prstGeom>
          <a:noFill/>
        </p:spPr>
        <p:txBody>
          <a:bodyPr wrap="none" rtlCol="0">
            <a:spAutoFit/>
          </a:bodyPr>
          <a:lstStyle/>
          <a:p>
            <a:r>
              <a:rPr lang="en-US" sz="1600" dirty="0">
                <a:solidFill>
                  <a:schemeClr val="bg1"/>
                </a:solidFill>
                <a:latin typeface="Amazon Ember Regular"/>
              </a:rPr>
              <a:t>Identify a person in a photo or video using your private repository of face images</a:t>
            </a:r>
          </a:p>
        </p:txBody>
      </p:sp>
      <p:sp>
        <p:nvSpPr>
          <p:cNvPr id="14"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Facial Recognition</a:t>
            </a:r>
          </a:p>
        </p:txBody>
      </p:sp>
      <p:grpSp>
        <p:nvGrpSpPr>
          <p:cNvPr id="15" name="Group 14">
            <a:extLst>
              <a:ext uri="{FF2B5EF4-FFF2-40B4-BE49-F238E27FC236}">
                <a16:creationId xmlns:a16="http://schemas.microsoft.com/office/drawing/2014/main" id="{3B7C974C-690D-CC4A-968E-498AF54FB5D0}"/>
              </a:ext>
            </a:extLst>
          </p:cNvPr>
          <p:cNvGrpSpPr/>
          <p:nvPr/>
        </p:nvGrpSpPr>
        <p:grpSpPr>
          <a:xfrm>
            <a:off x="561299" y="1205544"/>
            <a:ext cx="7884924" cy="3104241"/>
            <a:chOff x="420329" y="1221530"/>
            <a:chExt cx="7884924" cy="3104241"/>
          </a:xfrm>
        </p:grpSpPr>
        <p:pic>
          <p:nvPicPr>
            <p:cNvPr id="16" name="Picture 15" descr="Face-search.png">
              <a:extLst>
                <a:ext uri="{FF2B5EF4-FFF2-40B4-BE49-F238E27FC236}">
                  <a16:creationId xmlns:a16="http://schemas.microsoft.com/office/drawing/2014/main" id="{30065CBD-E4D9-6848-BFEB-9D4E8F8BD3FE}"/>
                </a:ext>
              </a:extLst>
            </p:cNvPr>
            <p:cNvPicPr>
              <a:picLocks noChangeAspect="1"/>
            </p:cNvPicPr>
            <p:nvPr/>
          </p:nvPicPr>
          <p:blipFill rotWithShape="1">
            <a:blip r:embed="rId3">
              <a:extLst>
                <a:ext uri="{28A0092B-C50C-407E-A947-70E740481C1C}">
                  <a14:useLocalDpi xmlns:a14="http://schemas.microsoft.com/office/drawing/2010/main" val="0"/>
                </a:ext>
              </a:extLst>
            </a:blip>
            <a:srcRect t="1365" b="4803"/>
            <a:stretch/>
          </p:blipFill>
          <p:spPr>
            <a:xfrm>
              <a:off x="1031277" y="1382306"/>
              <a:ext cx="5774659" cy="2943465"/>
            </a:xfrm>
            <a:prstGeom prst="rect">
              <a:avLst/>
            </a:prstGeom>
          </p:spPr>
        </p:pic>
        <p:pic>
          <p:nvPicPr>
            <p:cNvPr id="17" name="Picture 16">
              <a:extLst>
                <a:ext uri="{FF2B5EF4-FFF2-40B4-BE49-F238E27FC236}">
                  <a16:creationId xmlns:a16="http://schemas.microsoft.com/office/drawing/2014/main" id="{FD274AB4-23DD-1045-9CDD-A8C70C94A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29" y="1221530"/>
              <a:ext cx="1889416" cy="1304064"/>
            </a:xfrm>
            <a:prstGeom prst="rect">
              <a:avLst/>
            </a:prstGeom>
            <a:solidFill>
              <a:schemeClr val="accent3">
                <a:lumMod val="50000"/>
              </a:schemeClr>
            </a:solidFill>
            <a:ln w="57150">
              <a:solidFill>
                <a:schemeClr val="accent5">
                  <a:lumMod val="75000"/>
                </a:schemeClr>
              </a:solidFill>
            </a:ln>
          </p:spPr>
        </p:pic>
        <p:grpSp>
          <p:nvGrpSpPr>
            <p:cNvPr id="18" name="Group 17">
              <a:extLst>
                <a:ext uri="{FF2B5EF4-FFF2-40B4-BE49-F238E27FC236}">
                  <a16:creationId xmlns:a16="http://schemas.microsoft.com/office/drawing/2014/main" id="{9BC09976-697E-544A-B833-FE64018C22BC}"/>
                </a:ext>
              </a:extLst>
            </p:cNvPr>
            <p:cNvGrpSpPr/>
            <p:nvPr/>
          </p:nvGrpSpPr>
          <p:grpSpPr>
            <a:xfrm>
              <a:off x="7083355" y="1580470"/>
              <a:ext cx="1221898" cy="2599167"/>
              <a:chOff x="7083355" y="1580470"/>
              <a:chExt cx="1221898" cy="2599167"/>
            </a:xfrm>
          </p:grpSpPr>
          <p:sp>
            <p:nvSpPr>
              <p:cNvPr id="19" name="Rounded Rectangle 18">
                <a:extLst>
                  <a:ext uri="{FF2B5EF4-FFF2-40B4-BE49-F238E27FC236}">
                    <a16:creationId xmlns:a16="http://schemas.microsoft.com/office/drawing/2014/main" id="{2008EE37-E703-B044-9679-9C488943C7EF}"/>
                  </a:ext>
                </a:extLst>
              </p:cNvPr>
              <p:cNvSpPr/>
              <p:nvPr/>
            </p:nvSpPr>
            <p:spPr>
              <a:xfrm>
                <a:off x="7083355" y="3572534"/>
                <a:ext cx="1221898" cy="607103"/>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Search</a:t>
                </a:r>
              </a:p>
            </p:txBody>
          </p:sp>
          <p:cxnSp>
            <p:nvCxnSpPr>
              <p:cNvPr id="20" name="Straight Arrow Connector 19">
                <a:extLst>
                  <a:ext uri="{FF2B5EF4-FFF2-40B4-BE49-F238E27FC236}">
                    <a16:creationId xmlns:a16="http://schemas.microsoft.com/office/drawing/2014/main" id="{DC2CAC9C-A3D1-A44F-8B0A-94AA9AD89626}"/>
                  </a:ext>
                </a:extLst>
              </p:cNvPr>
              <p:cNvCxnSpPr/>
              <p:nvPr/>
            </p:nvCxnSpPr>
            <p:spPr>
              <a:xfrm>
                <a:off x="7694304" y="2091323"/>
                <a:ext cx="0" cy="306724"/>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25CB79A-A886-D44A-B396-BBE98D6A26FF}"/>
                  </a:ext>
                </a:extLst>
              </p:cNvPr>
              <p:cNvCxnSpPr/>
              <p:nvPr/>
            </p:nvCxnSpPr>
            <p:spPr>
              <a:xfrm>
                <a:off x="7694304" y="3240340"/>
                <a:ext cx="0" cy="270319"/>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BAFC55AC-548E-634C-A3D3-2D49912258BB}"/>
                  </a:ext>
                </a:extLst>
              </p:cNvPr>
              <p:cNvSpPr/>
              <p:nvPr/>
            </p:nvSpPr>
            <p:spPr>
              <a:xfrm>
                <a:off x="7083355" y="1580470"/>
                <a:ext cx="1221898" cy="607103"/>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Index</a:t>
                </a:r>
              </a:p>
            </p:txBody>
          </p:sp>
          <p:sp>
            <p:nvSpPr>
              <p:cNvPr id="29" name="Can 28">
                <a:extLst>
                  <a:ext uri="{FF2B5EF4-FFF2-40B4-BE49-F238E27FC236}">
                    <a16:creationId xmlns:a16="http://schemas.microsoft.com/office/drawing/2014/main" id="{7B1C4741-19F2-5347-AE40-1B9B1EE1B2D5}"/>
                  </a:ext>
                </a:extLst>
              </p:cNvPr>
              <p:cNvSpPr/>
              <p:nvPr/>
            </p:nvSpPr>
            <p:spPr>
              <a:xfrm>
                <a:off x="7083355" y="2439648"/>
                <a:ext cx="1221898" cy="862567"/>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Collection</a:t>
                </a:r>
              </a:p>
            </p:txBody>
          </p:sp>
        </p:grpSp>
      </p:grpSp>
    </p:spTree>
    <p:extLst>
      <p:ext uri="{BB962C8B-B14F-4D97-AF65-F5344CB8AC3E}">
        <p14:creationId xmlns:p14="http://schemas.microsoft.com/office/powerpoint/2010/main" val="15674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F507-694D-5942-9BBE-4F692F4244B0}"/>
              </a:ext>
            </a:extLst>
          </p:cNvPr>
          <p:cNvSpPr>
            <a:spLocks noGrp="1"/>
          </p:cNvSpPr>
          <p:nvPr>
            <p:ph type="title"/>
          </p:nvPr>
        </p:nvSpPr>
        <p:spPr/>
        <p:txBody>
          <a:bodyPr/>
          <a:lstStyle/>
          <a:p>
            <a:r>
              <a:rPr lang="en-US" dirty="0"/>
              <a:t>Rekognition Collection</a:t>
            </a:r>
          </a:p>
        </p:txBody>
      </p:sp>
      <p:sp>
        <p:nvSpPr>
          <p:cNvPr id="3" name="Content Placeholder 2">
            <a:extLst>
              <a:ext uri="{FF2B5EF4-FFF2-40B4-BE49-F238E27FC236}">
                <a16:creationId xmlns:a16="http://schemas.microsoft.com/office/drawing/2014/main" id="{ED54545C-5851-C946-BF9B-CF1BB57FA8A0}"/>
              </a:ext>
            </a:extLst>
          </p:cNvPr>
          <p:cNvSpPr>
            <a:spLocks noGrp="1"/>
          </p:cNvSpPr>
          <p:nvPr>
            <p:ph idx="1"/>
          </p:nvPr>
        </p:nvSpPr>
        <p:spPr/>
        <p:txBody>
          <a:bodyPr/>
          <a:lstStyle/>
          <a:p>
            <a:pPr marL="342900" indent="-342900">
              <a:buFont typeface="Arial" panose="020B0604020202020204" pitchFamily="34" charset="0"/>
              <a:buChar char="•"/>
            </a:pPr>
            <a:r>
              <a:rPr lang="en-US" dirty="0"/>
              <a:t>Amazon Rekognition can store information about detected faces in server-side containers known as collections.</a:t>
            </a:r>
          </a:p>
          <a:p>
            <a:pPr marL="342900" indent="-342900">
              <a:buFont typeface="Arial" panose="020B0604020202020204" pitchFamily="34" charset="0"/>
              <a:buChar char="•"/>
            </a:pPr>
            <a:r>
              <a:rPr lang="en-US" dirty="0"/>
              <a:t>Collection Management</a:t>
            </a:r>
          </a:p>
          <a:p>
            <a:pPr marL="1085850" lvl="1" indent="-342900">
              <a:buFont typeface="Arial" panose="020B0604020202020204" pitchFamily="34" charset="0"/>
              <a:buChar char="•"/>
            </a:pPr>
            <a:r>
              <a:rPr lang="en-US" dirty="0">
                <a:hlinkClick r:id="rId2"/>
              </a:rPr>
              <a:t>CreateCollection</a:t>
            </a:r>
            <a:endParaRPr lang="en-US" dirty="0"/>
          </a:p>
          <a:p>
            <a:pPr marL="1085850" lvl="1" indent="-342900">
              <a:buFont typeface="Arial" panose="020B0604020202020204" pitchFamily="34" charset="0"/>
              <a:buChar char="•"/>
            </a:pPr>
            <a:r>
              <a:rPr lang="en-US" dirty="0">
                <a:hlinkClick r:id="rId3"/>
              </a:rPr>
              <a:t>DeleteCollection</a:t>
            </a:r>
            <a:endParaRPr lang="en-US" dirty="0"/>
          </a:p>
          <a:p>
            <a:pPr marL="1085850" lvl="1" indent="-342900">
              <a:buFont typeface="Arial" panose="020B0604020202020204" pitchFamily="34" charset="0"/>
              <a:buChar char="•"/>
            </a:pPr>
            <a:r>
              <a:rPr lang="en-US" dirty="0">
                <a:hlinkClick r:id="rId4"/>
              </a:rPr>
              <a:t>ListCollections</a:t>
            </a:r>
            <a:endParaRPr lang="en-US" dirty="0"/>
          </a:p>
          <a:p>
            <a:endParaRPr lang="en-US" dirty="0"/>
          </a:p>
          <a:p>
            <a:endParaRPr lang="en-US" dirty="0"/>
          </a:p>
        </p:txBody>
      </p:sp>
    </p:spTree>
    <p:extLst>
      <p:ext uri="{BB962C8B-B14F-4D97-AF65-F5344CB8AC3E}">
        <p14:creationId xmlns:p14="http://schemas.microsoft.com/office/powerpoint/2010/main" val="1531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F507-694D-5942-9BBE-4F692F4244B0}"/>
              </a:ext>
            </a:extLst>
          </p:cNvPr>
          <p:cNvSpPr>
            <a:spLocks noGrp="1"/>
          </p:cNvSpPr>
          <p:nvPr>
            <p:ph type="title"/>
          </p:nvPr>
        </p:nvSpPr>
        <p:spPr/>
        <p:txBody>
          <a:bodyPr/>
          <a:lstStyle/>
          <a:p>
            <a:r>
              <a:rPr lang="en-US" dirty="0"/>
              <a:t>Adding Faces to a Collection</a:t>
            </a:r>
          </a:p>
        </p:txBody>
      </p:sp>
      <p:sp>
        <p:nvSpPr>
          <p:cNvPr id="3" name="Content Placeholder 2">
            <a:extLst>
              <a:ext uri="{FF2B5EF4-FFF2-40B4-BE49-F238E27FC236}">
                <a16:creationId xmlns:a16="http://schemas.microsoft.com/office/drawing/2014/main" id="{ED54545C-5851-C946-BF9B-CF1BB57FA8A0}"/>
              </a:ext>
            </a:extLst>
          </p:cNvPr>
          <p:cNvSpPr>
            <a:spLocks noGrp="1"/>
          </p:cNvSpPr>
          <p:nvPr>
            <p:ph idx="1"/>
          </p:nvPr>
        </p:nvSpPr>
        <p:spPr/>
        <p:txBody>
          <a:bodyPr/>
          <a:lstStyle/>
          <a:p>
            <a:pPr marL="342900" indent="-342900">
              <a:buFont typeface="Arial" panose="020B0604020202020204" pitchFamily="34" charset="0"/>
              <a:buChar char="•"/>
            </a:pPr>
            <a:r>
              <a:rPr lang="en-US" dirty="0"/>
              <a:t>Index Faces</a:t>
            </a:r>
          </a:p>
          <a:p>
            <a:pPr marL="1085850" lvl="1" indent="-342900">
              <a:buFont typeface="Arial" panose="020B0604020202020204" pitchFamily="34" charset="0"/>
              <a:buChar char="•"/>
            </a:pPr>
            <a:r>
              <a:rPr lang="en-US" dirty="0"/>
              <a:t>Detect 100 largest faces in the input image and add them to a collection</a:t>
            </a:r>
          </a:p>
          <a:p>
            <a:pPr marL="1085850" lvl="1" indent="-342900">
              <a:buFont typeface="Arial" panose="020B0604020202020204" pitchFamily="34" charset="0"/>
              <a:buChar char="•"/>
            </a:pPr>
            <a:r>
              <a:rPr lang="en-US" dirty="0"/>
              <a:t>For each face detected, extracts facial features into a feature vector and stores in the database</a:t>
            </a:r>
          </a:p>
          <a:p>
            <a:pPr marL="1085850" lvl="1" indent="-342900">
              <a:buFont typeface="Arial" panose="020B0604020202020204" pitchFamily="34" charset="0"/>
              <a:buChar char="•"/>
            </a:pPr>
            <a:r>
              <a:rPr lang="en-US" dirty="0" err="1"/>
              <a:t>ExternalImageId</a:t>
            </a:r>
            <a:r>
              <a:rPr lang="en-US" dirty="0"/>
              <a:t> can be associated with all faces it detects</a:t>
            </a:r>
          </a:p>
          <a:p>
            <a:pPr marL="108585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13441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IndexFaces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828798" y="3705086"/>
            <a:ext cx="1451570"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75994" y="3766658"/>
            <a:ext cx="107112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IndexFaces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DetectionAttributes</a:t>
            </a:r>
            <a:r>
              <a:rPr lang="en-US" sz="800" b="1" kern="0" dirty="0">
                <a:solidFill>
                  <a:srgbClr val="00B0F0"/>
                </a:solidFill>
                <a:latin typeface="Courier New" charset="0"/>
                <a:cs typeface="Courier New" charset="0"/>
              </a:rPr>
              <a:t>": [ "string"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ExternalImageId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"Image":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pic>
        <p:nvPicPr>
          <p:cNvPr id="18" name="Picture 17">
            <a:extLst>
              <a:ext uri="{FF2B5EF4-FFF2-40B4-BE49-F238E27FC236}">
                <a16:creationId xmlns:a16="http://schemas.microsoft.com/office/drawing/2014/main" id="{1C5C1222-184E-894B-9283-95EBF9B116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508" y="1792313"/>
            <a:ext cx="737756" cy="415846"/>
          </a:xfrm>
          <a:prstGeom prst="rect">
            <a:avLst/>
          </a:prstGeom>
        </p:spPr>
      </p:pic>
      <p:sp>
        <p:nvSpPr>
          <p:cNvPr id="20" name="Rectangle: Rounded Corners 22">
            <a:extLst>
              <a:ext uri="{FF2B5EF4-FFF2-40B4-BE49-F238E27FC236}">
                <a16:creationId xmlns:a16="http://schemas.microsoft.com/office/drawing/2014/main" id="{63798710-9B27-9A43-A2DB-4B102AA989BD}"/>
              </a:ext>
            </a:extLst>
          </p:cNvPr>
          <p:cNvSpPr/>
          <p:nvPr/>
        </p:nvSpPr>
        <p:spPr>
          <a:xfrm>
            <a:off x="84317" y="1705563"/>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21A54B56-A180-4742-9EAA-C50345C6AEBC}"/>
              </a:ext>
            </a:extLst>
          </p:cNvPr>
          <p:cNvGrpSpPr/>
          <p:nvPr/>
        </p:nvGrpSpPr>
        <p:grpSpPr>
          <a:xfrm>
            <a:off x="4286937" y="787933"/>
            <a:ext cx="4457993" cy="4296130"/>
            <a:chOff x="4286937" y="787933"/>
            <a:chExt cx="4457993" cy="4296130"/>
          </a:xfrm>
        </p:grpSpPr>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296130"/>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4154984"/>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FaceModelVersion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FaceRecords</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"Face":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ExternalImageId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ImageId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FaceDetail</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AgeRange</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"High": number,</a:t>
                </a:r>
              </a:p>
              <a:p>
                <a:r>
                  <a:rPr lang="en-US" sz="800" b="1" kern="0" dirty="0">
                    <a:solidFill>
                      <a:srgbClr val="00B0F0"/>
                    </a:solidFill>
                    <a:latin typeface="Courier New" charset="0"/>
                    <a:cs typeface="Courier New" charset="0"/>
                  </a:rPr>
                  <a:t>               "Low":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 </a:t>
                </a:r>
              </a:p>
              <a:p>
                <a:r>
                  <a:rPr lang="en-US" sz="800" b="1" kern="0" dirty="0">
                    <a:solidFill>
                      <a:srgbClr val="00B0F0"/>
                    </a:solidFill>
                    <a:latin typeface="Courier New" charset="0"/>
                    <a:cs typeface="Courier New" charset="0"/>
                  </a:rPr>
                  <a:t>               "Pitch": number,</a:t>
                </a:r>
              </a:p>
              <a:p>
                <a:r>
                  <a:rPr lang="en-US" sz="800" b="1" kern="0" dirty="0">
                    <a:solidFill>
                      <a:srgbClr val="00B0F0"/>
                    </a:solidFill>
                    <a:latin typeface="Courier New" charset="0"/>
                    <a:cs typeface="Courier New" charset="0"/>
                  </a:rPr>
                  <a:t>               "Roll": number,</a:t>
                </a:r>
              </a:p>
              <a:p>
                <a:r>
                  <a:rPr lang="en-US" sz="800" b="1" kern="0" dirty="0">
                    <a:solidFill>
                      <a:srgbClr val="00B0F0"/>
                    </a:solidFill>
                    <a:latin typeface="Courier New" charset="0"/>
                    <a:cs typeface="Courier New" charset="0"/>
                  </a:rPr>
                  <a:t>               "Yaw":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 </a:t>
                </a:r>
              </a:p>
              <a:p>
                <a:r>
                  <a:rPr lang="en-US" sz="800" b="1" kern="0" dirty="0">
                    <a:solidFill>
                      <a:srgbClr val="00B0F0"/>
                    </a:solidFill>
                    <a:latin typeface="Courier New" charset="0"/>
                    <a:cs typeface="Courier New" charset="0"/>
                  </a:rPr>
                  <a:t>               "Brightness": number,</a:t>
                </a:r>
              </a:p>
              <a:p>
                <a:r>
                  <a:rPr lang="en-US" sz="800" b="1" kern="0" dirty="0">
                    <a:solidFill>
                      <a:srgbClr val="00B0F0"/>
                    </a:solidFill>
                    <a:latin typeface="Courier New" charset="0"/>
                    <a:cs typeface="Courier New" charset="0"/>
                  </a:rPr>
                  <a:t>               "Sharpness":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a:t>
                </a:r>
              </a:p>
            </p:txBody>
          </p:sp>
        </p:grpSp>
        <p:sp>
          <p:nvSpPr>
            <p:cNvPr id="17" name="Rectangle 16">
              <a:extLst>
                <a:ext uri="{FF2B5EF4-FFF2-40B4-BE49-F238E27FC236}">
                  <a16:creationId xmlns:a16="http://schemas.microsoft.com/office/drawing/2014/main" id="{37EC3F3A-0323-474F-93D9-ACE65AA88F08}"/>
                </a:ext>
              </a:extLst>
            </p:cNvPr>
            <p:cNvSpPr/>
            <p:nvPr/>
          </p:nvSpPr>
          <p:spPr>
            <a:xfrm>
              <a:off x="5022614" y="2025842"/>
              <a:ext cx="1860989" cy="402805"/>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10409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345997" y="3705086"/>
            <a:ext cx="1934371"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346891" y="3766658"/>
            <a:ext cx="188224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SearchFacesByImage</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FaceMatchThreshold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"Image":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MaxFaces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296130"/>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3831818"/>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SearchedFaceConfidence</a:t>
              </a:r>
              <a:r>
                <a:rPr lang="en-US" sz="900" b="1" kern="0" dirty="0">
                  <a:solidFill>
                    <a:srgbClr val="00B0F0"/>
                  </a:solidFill>
                  <a:latin typeface="Courier New" charset="0"/>
                  <a:cs typeface="Courier New" charset="0"/>
                </a:rPr>
                <a:t>": number</a:t>
              </a:r>
            </a:p>
            <a:p>
              <a:r>
                <a:rPr lang="en-US" sz="900" b="1" kern="0" dirty="0">
                  <a:solidFill>
                    <a:srgbClr val="00B0F0"/>
                  </a:solidFill>
                  <a:latin typeface="Courier New" charset="0"/>
                  <a:cs typeface="Courier New" charset="0"/>
                </a:rPr>
                <a:t>}</a:t>
              </a:r>
            </a:p>
          </p:txBody>
        </p:sp>
      </p:grpSp>
      <p:pic>
        <p:nvPicPr>
          <p:cNvPr id="19" name="Picture 18">
            <a:extLst>
              <a:ext uri="{FF2B5EF4-FFF2-40B4-BE49-F238E27FC236}">
                <a16:creationId xmlns:a16="http://schemas.microsoft.com/office/drawing/2014/main" id="{F1492B6F-B14B-AA40-84D6-8FCBA49C06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749" y="1782470"/>
            <a:ext cx="374548" cy="435531"/>
          </a:xfrm>
          <a:prstGeom prst="rect">
            <a:avLst/>
          </a:prstGeom>
        </p:spPr>
      </p:pic>
      <p:sp>
        <p:nvSpPr>
          <p:cNvPr id="21" name="Rectangle: Rounded Corners 22">
            <a:extLst>
              <a:ext uri="{FF2B5EF4-FFF2-40B4-BE49-F238E27FC236}">
                <a16:creationId xmlns:a16="http://schemas.microsoft.com/office/drawing/2014/main" id="{75DEAF9A-5E04-7346-BD96-667EF8525AAD}"/>
              </a:ext>
            </a:extLst>
          </p:cNvPr>
          <p:cNvSpPr/>
          <p:nvPr/>
        </p:nvSpPr>
        <p:spPr>
          <a:xfrm>
            <a:off x="302558" y="1714336"/>
            <a:ext cx="518175"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56069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363921" y="4493978"/>
            <a:ext cx="3131258" cy="307777"/>
            <a:chOff x="1534059" y="4013901"/>
            <a:chExt cx="3131258"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4036677"/>
              <a:ext cx="1844269" cy="270671"/>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721076" y="4013901"/>
              <a:ext cx="138852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GetFaceSearch</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378326" y="4181732"/>
              <a:ext cx="1286991"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4704" y="20370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089643" y="3702226"/>
            <a:ext cx="1844269" cy="458075"/>
            <a:chOff x="1534059" y="3960697"/>
            <a:chExt cx="18442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737560" y="4035846"/>
              <a:ext cx="15023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StartFaceSearch</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2879643"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110212" y="19635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089643"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000" b="1" kern="0" dirty="0">
                <a:solidFill>
                  <a:srgbClr val="00B0F0"/>
                </a:solidFill>
                <a:latin typeface="Courier New" charset="0"/>
                <a:cs typeface="Courier New" charset="0"/>
              </a:rPr>
              <a:t>{</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ClientRequestToken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CollectionId</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FaceMatchThreshold</a:t>
            </a:r>
            <a:r>
              <a:rPr lang="en-US" sz="1000" b="1" kern="0" dirty="0">
                <a:solidFill>
                  <a:srgbClr val="00B0F0"/>
                </a:solidFill>
                <a:latin typeface="Courier New" charset="0"/>
                <a:cs typeface="Courier New" charset="0"/>
              </a:rPr>
              <a:t>": number,</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JobTag</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NotificationChannel</a:t>
            </a:r>
            <a:r>
              <a:rPr lang="en-US" sz="1000" b="1" kern="0" dirty="0">
                <a:solidFill>
                  <a:srgbClr val="00B0F0"/>
                </a:solidFill>
                <a:latin typeface="Courier New" charset="0"/>
                <a:cs typeface="Courier New" charset="0"/>
              </a:rPr>
              <a:t>": { </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RoleArn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SNSTopicArn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   "Video": { </a:t>
            </a:r>
          </a:p>
          <a:p>
            <a:pPr defTabSz="914400"/>
            <a:r>
              <a:rPr lang="en-US" sz="1000" b="1" kern="0" dirty="0">
                <a:solidFill>
                  <a:srgbClr val="00B0F0"/>
                </a:solidFill>
                <a:latin typeface="Courier New" charset="0"/>
                <a:cs typeface="Courier New" charset="0"/>
              </a:rPr>
              <a:t>      "S3Object": { </a:t>
            </a:r>
          </a:p>
          <a:p>
            <a:pPr defTabSz="914400"/>
            <a:r>
              <a:rPr lang="en-US" sz="1000" b="1" kern="0" dirty="0">
                <a:solidFill>
                  <a:srgbClr val="00B0F0"/>
                </a:solidFill>
                <a:latin typeface="Courier New" charset="0"/>
                <a:cs typeface="Courier New" charset="0"/>
              </a:rPr>
              <a:t>         "Bucket": "string",</a:t>
            </a:r>
          </a:p>
          <a:p>
            <a:pPr defTabSz="914400"/>
            <a:r>
              <a:rPr lang="en-US" sz="1000" b="1" kern="0" dirty="0">
                <a:solidFill>
                  <a:srgbClr val="00B0F0"/>
                </a:solidFill>
                <a:latin typeface="Courier New" charset="0"/>
                <a:cs typeface="Courier New" charset="0"/>
              </a:rPr>
              <a:t>         "Name": "string",</a:t>
            </a:r>
          </a:p>
          <a:p>
            <a:pPr defTabSz="914400"/>
            <a:r>
              <a:rPr lang="en-US" sz="1000" b="1" kern="0" dirty="0">
                <a:solidFill>
                  <a:srgbClr val="00B0F0"/>
                </a:solidFill>
                <a:latin typeface="Courier New" charset="0"/>
                <a:cs typeface="Courier New" charset="0"/>
              </a:rPr>
              <a:t>         "Version": "string"</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a:t>
            </a:r>
          </a:p>
        </p:txBody>
      </p:sp>
      <p:sp>
        <p:nvSpPr>
          <p:cNvPr id="19" name="Rectangle 18">
            <a:extLst>
              <a:ext uri="{FF2B5EF4-FFF2-40B4-BE49-F238E27FC236}">
                <a16:creationId xmlns:a16="http://schemas.microsoft.com/office/drawing/2014/main" id="{1B6F9F3D-28E7-A24B-A94D-388B035A67E6}"/>
              </a:ext>
            </a:extLst>
          </p:cNvPr>
          <p:cNvSpPr/>
          <p:nvPr/>
        </p:nvSpPr>
        <p:spPr>
          <a:xfrm>
            <a:off x="1441498" y="2002057"/>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2937101" y="4138656"/>
            <a:ext cx="64673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2" name="Group 41">
            <a:extLst>
              <a:ext uri="{FF2B5EF4-FFF2-40B4-BE49-F238E27FC236}">
                <a16:creationId xmlns:a16="http://schemas.microsoft.com/office/drawing/2014/main" id="{4C21E9B6-FB12-A043-9DE4-DF6A8B72CC0E}"/>
              </a:ext>
            </a:extLst>
          </p:cNvPr>
          <p:cNvGrpSpPr/>
          <p:nvPr/>
        </p:nvGrpSpPr>
        <p:grpSpPr>
          <a:xfrm>
            <a:off x="5495179" y="330948"/>
            <a:ext cx="3815734" cy="4832092"/>
            <a:chOff x="5078214" y="660128"/>
            <a:chExt cx="2871141" cy="4832092"/>
          </a:xfrm>
        </p:grpSpPr>
        <p:sp>
          <p:nvSpPr>
            <p:cNvPr id="38" name="Rectangle 37">
              <a:extLst>
                <a:ext uri="{FF2B5EF4-FFF2-40B4-BE49-F238E27FC236}">
                  <a16:creationId xmlns:a16="http://schemas.microsoft.com/office/drawing/2014/main" id="{F09A65D4-CA33-5B40-ABC9-04DC21B5FF89}"/>
                </a:ext>
              </a:extLst>
            </p:cNvPr>
            <p:cNvSpPr/>
            <p:nvPr/>
          </p:nvSpPr>
          <p:spPr>
            <a:xfrm>
              <a:off x="5078214" y="660128"/>
              <a:ext cx="2713764" cy="47531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A69E66A8-77F0-1F4C-AFD9-E422F10DC014}"/>
                </a:ext>
              </a:extLst>
            </p:cNvPr>
            <p:cNvSpPr/>
            <p:nvPr/>
          </p:nvSpPr>
          <p:spPr>
            <a:xfrm>
              <a:off x="5232932" y="660128"/>
              <a:ext cx="2716423" cy="4832092"/>
            </a:xfrm>
            <a:prstGeom prst="rect">
              <a:avLst/>
            </a:prstGeom>
          </p:spPr>
          <p:txBody>
            <a:bodyPr wrap="square">
              <a:spAutoFit/>
            </a:bodyPr>
            <a:lstStyle/>
            <a:p>
              <a:r>
                <a:rPr lang="en-US" sz="700" b="1" kern="0" dirty="0">
                  <a:solidFill>
                    <a:srgbClr val="00B0F0"/>
                  </a:solidFill>
                  <a:latin typeface="Courier New" charset="0"/>
                  <a:cs typeface="Courier New" charset="0"/>
                </a:rPr>
                <a:t>{</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JobStatus</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NextToken</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"Persons": [ </a:t>
              </a:r>
            </a:p>
            <a:p>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FaceMatches</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"Face":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"Confidence": number,</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ExternalImageId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FaceId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ImageId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"Similarity":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"Person":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"Face":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AgeRange</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"High": number,</a:t>
              </a:r>
            </a:p>
            <a:p>
              <a:r>
                <a:rPr lang="en-US" sz="700" b="1" kern="0" dirty="0">
                  <a:solidFill>
                    <a:srgbClr val="00B0F0"/>
                  </a:solidFill>
                  <a:latin typeface="Courier New" charset="0"/>
                  <a:cs typeface="Courier New" charset="0"/>
                </a:rPr>
                <a:t>                  "Low":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"Confidence":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"Index":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"Timestamp":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StatusMessage</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VideoMetadata</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a:t>
              </a:r>
            </a:p>
          </p:txBody>
        </p:sp>
        <p:sp>
          <p:nvSpPr>
            <p:cNvPr id="40" name="Rectangle 39">
              <a:extLst>
                <a:ext uri="{FF2B5EF4-FFF2-40B4-BE49-F238E27FC236}">
                  <a16:creationId xmlns:a16="http://schemas.microsoft.com/office/drawing/2014/main" id="{C2B0B6CA-3921-014A-B6E5-5CE37F7E781E}"/>
                </a:ext>
              </a:extLst>
            </p:cNvPr>
            <p:cNvSpPr/>
            <p:nvPr/>
          </p:nvSpPr>
          <p:spPr>
            <a:xfrm>
              <a:off x="5357099" y="1027161"/>
              <a:ext cx="1402505" cy="159871"/>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3273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SearchFaces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697126" y="3705086"/>
            <a:ext cx="1583242"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894541" y="3752033"/>
            <a:ext cx="117692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057754"/>
            <a:ext cx="0" cy="647332"/>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1404518"/>
            <a:ext cx="2901184" cy="1580084"/>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FaceMatchThreshold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MaxFaces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1294790"/>
            <a:ext cx="4457993" cy="3196744"/>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3000821"/>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28313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ListFaces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697126" y="3500261"/>
            <a:ext cx="1583242"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894541" y="3547208"/>
            <a:ext cx="91563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ListFaces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724865"/>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145537"/>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1550822"/>
            <a:ext cx="2901184" cy="155082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MaxResults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NextToken</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1463040"/>
            <a:ext cx="4457993" cy="2955342"/>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2585323"/>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"Faces":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NextToken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235541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000" dirty="0">
                <a:hlinkClick r:id="rId2"/>
              </a:rPr>
              <a:t>Documentation</a:t>
            </a:r>
            <a:endParaRPr lang="en-US" sz="2000" dirty="0"/>
          </a:p>
          <a:p>
            <a:pPr marL="342900" indent="-342900">
              <a:buFont typeface="Arial" panose="020B0604020202020204" pitchFamily="34" charset="0"/>
              <a:buChar char="•"/>
            </a:pPr>
            <a:r>
              <a:rPr lang="en-US" sz="2000" dirty="0"/>
              <a:t>Collection Management</a:t>
            </a:r>
          </a:p>
          <a:p>
            <a:pPr marL="1085850" lvl="1" indent="-342900">
              <a:buFont typeface="Arial" panose="020B0604020202020204" pitchFamily="34" charset="0"/>
              <a:buChar char="•"/>
            </a:pPr>
            <a:r>
              <a:rPr lang="en-US" dirty="0">
                <a:hlinkClick r:id="rId3"/>
              </a:rPr>
              <a:t>CreateCollection</a:t>
            </a:r>
            <a:r>
              <a:rPr lang="en-US" dirty="0"/>
              <a:t>, </a:t>
            </a:r>
            <a:r>
              <a:rPr lang="en-US" dirty="0">
                <a:hlinkClick r:id="rId4"/>
              </a:rPr>
              <a:t>DeleteCollection</a:t>
            </a:r>
            <a:r>
              <a:rPr lang="en-US" dirty="0"/>
              <a:t>, </a:t>
            </a:r>
            <a:r>
              <a:rPr lang="en-US" dirty="0">
                <a:hlinkClick r:id="rId5"/>
              </a:rPr>
              <a:t>ListCollections</a:t>
            </a:r>
            <a:endParaRPr lang="en-US" dirty="0"/>
          </a:p>
          <a:p>
            <a:pPr marL="342900" indent="-342900">
              <a:buFont typeface="Arial" panose="020B0604020202020204" pitchFamily="34" charset="0"/>
              <a:buChar char="•"/>
            </a:pPr>
            <a:r>
              <a:rPr lang="en-US" sz="2000" dirty="0"/>
              <a:t>Face Management</a:t>
            </a:r>
          </a:p>
          <a:p>
            <a:pPr marL="1085850" lvl="1" indent="-342900">
              <a:buFont typeface="Arial" panose="020B0604020202020204" pitchFamily="34" charset="0"/>
              <a:buChar char="•"/>
            </a:pPr>
            <a:r>
              <a:rPr lang="en-US" dirty="0">
                <a:hlinkClick r:id="rId6"/>
              </a:rPr>
              <a:t>IndexFaces</a:t>
            </a:r>
            <a:r>
              <a:rPr lang="en-US" dirty="0"/>
              <a:t>, </a:t>
            </a:r>
            <a:r>
              <a:rPr lang="en-US" dirty="0">
                <a:hlinkClick r:id="rId7"/>
              </a:rPr>
              <a:t>ListFaces</a:t>
            </a:r>
            <a:r>
              <a:rPr lang="en-US" dirty="0"/>
              <a:t>, </a:t>
            </a:r>
            <a:r>
              <a:rPr lang="en-US" dirty="0">
                <a:hlinkClick r:id="rId8"/>
              </a:rPr>
              <a:t>Delete Faces</a:t>
            </a:r>
            <a:endParaRPr lang="en-US" dirty="0"/>
          </a:p>
          <a:p>
            <a:pPr marL="342900" indent="-342900">
              <a:buFont typeface="Arial" panose="020B0604020202020204" pitchFamily="34" charset="0"/>
              <a:buChar char="•"/>
            </a:pPr>
            <a:r>
              <a:rPr lang="en-US" sz="2000" dirty="0"/>
              <a:t>Search Face</a:t>
            </a:r>
          </a:p>
          <a:p>
            <a:pPr marL="1085850" lvl="1" indent="-342900">
              <a:buFont typeface="Arial" panose="020B0604020202020204" pitchFamily="34" charset="0"/>
              <a:buChar char="•"/>
            </a:pPr>
            <a:r>
              <a:rPr lang="en-US" dirty="0">
                <a:hlinkClick r:id="rId9"/>
              </a:rPr>
              <a:t>SearchFaces</a:t>
            </a:r>
            <a:endParaRPr lang="en-US" dirty="0"/>
          </a:p>
          <a:p>
            <a:pPr marL="1085850" lvl="1" indent="-342900">
              <a:buFont typeface="Arial" panose="020B0604020202020204" pitchFamily="34" charset="0"/>
              <a:buChar char="•"/>
            </a:pPr>
            <a:r>
              <a:rPr lang="en-US" dirty="0"/>
              <a:t>Image API: </a:t>
            </a:r>
            <a:r>
              <a:rPr lang="en-US" dirty="0">
                <a:hlinkClick r:id="rId10"/>
              </a:rPr>
              <a:t>SearchFaceByImage</a:t>
            </a:r>
            <a:endParaRPr lang="en-US" dirty="0"/>
          </a:p>
          <a:p>
            <a:pPr marL="1085850" lvl="1" indent="-342900">
              <a:buFont typeface="Arial" panose="020B0604020202020204" pitchFamily="34" charset="0"/>
              <a:buChar char="•"/>
            </a:pPr>
            <a:r>
              <a:rPr lang="en-US" dirty="0"/>
              <a:t>Video API: </a:t>
            </a:r>
            <a:r>
              <a:rPr lang="en-US" dirty="0">
                <a:hlinkClick r:id="rId11"/>
              </a:rPr>
              <a:t>StartFaceSearch</a:t>
            </a:r>
            <a:r>
              <a:rPr lang="en-US" dirty="0"/>
              <a:t>, </a:t>
            </a:r>
            <a:r>
              <a:rPr lang="en-US" dirty="0" err="1">
                <a:hlinkClick r:id="rId12"/>
              </a:rPr>
              <a:t>GetFaceSearch</a:t>
            </a:r>
            <a:endParaRPr lang="en-US" dirty="0"/>
          </a:p>
        </p:txBody>
      </p:sp>
    </p:spTree>
    <p:extLst>
      <p:ext uri="{BB962C8B-B14F-4D97-AF65-F5344CB8AC3E}">
        <p14:creationId xmlns:p14="http://schemas.microsoft.com/office/powerpoint/2010/main" val="317698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6352-8469-0E4B-B2FF-72E1C36AB3E9}"/>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B26F94DD-F1AB-484D-ACE0-4CBB76DCEA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4018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037"/>
          <a:stretch/>
        </p:blipFill>
        <p:spPr>
          <a:xfrm>
            <a:off x="2416123" y="1542353"/>
            <a:ext cx="4046634" cy="2315168"/>
          </a:xfrm>
          <a:prstGeom prst="rect">
            <a:avLst/>
          </a:prstGeom>
        </p:spPr>
      </p:pic>
      <p:sp>
        <p:nvSpPr>
          <p:cNvPr id="9" name="TextBox 8"/>
          <p:cNvSpPr txBox="1"/>
          <p:nvPr/>
        </p:nvSpPr>
        <p:spPr>
          <a:xfrm>
            <a:off x="2859521" y="947352"/>
            <a:ext cx="3159839" cy="307777"/>
          </a:xfrm>
          <a:prstGeom prst="rect">
            <a:avLst/>
          </a:prstGeom>
          <a:noFill/>
        </p:spPr>
        <p:txBody>
          <a:bodyPr wrap="none" rtlCol="0">
            <a:spAutoFit/>
          </a:bodyPr>
          <a:lstStyle>
            <a:defPPr>
              <a:defRPr lang="en-US"/>
            </a:defPPr>
            <a:lvl1pPr>
              <a:defRPr sz="1400">
                <a:solidFill>
                  <a:schemeClr val="accent6"/>
                </a:solidFill>
                <a:latin typeface="Amazon Ember Regular"/>
              </a:defRPr>
            </a:lvl1pPr>
          </a:lstStyle>
          <a:p>
            <a:r>
              <a:rPr lang="en-US" dirty="0"/>
              <a:t>Detect explicit and suggestive content</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Unsafe Content Detection</a:t>
            </a:r>
          </a:p>
        </p:txBody>
      </p:sp>
    </p:spTree>
    <p:extLst>
      <p:ext uri="{BB962C8B-B14F-4D97-AF65-F5344CB8AC3E}">
        <p14:creationId xmlns:p14="http://schemas.microsoft.com/office/powerpoint/2010/main" val="306904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and Suggestive Content Labels</a:t>
            </a:r>
          </a:p>
        </p:txBody>
      </p:sp>
      <p:graphicFrame>
        <p:nvGraphicFramePr>
          <p:cNvPr id="4" name="Content Placeholder 3">
            <a:extLst>
              <a:ext uri="{FF2B5EF4-FFF2-40B4-BE49-F238E27FC236}">
                <a16:creationId xmlns:a16="http://schemas.microsoft.com/office/drawing/2014/main" id="{EE8CD94F-B75D-1843-8B16-FB89FC01F5D7}"/>
              </a:ext>
            </a:extLst>
          </p:cNvPr>
          <p:cNvGraphicFramePr>
            <a:graphicFrameLocks noGrp="1"/>
          </p:cNvGraphicFramePr>
          <p:nvPr>
            <p:ph idx="1"/>
            <p:extLst>
              <p:ext uri="{D42A27DB-BD31-4B8C-83A1-F6EECF244321}">
                <p14:modId xmlns:p14="http://schemas.microsoft.com/office/powerpoint/2010/main" val="815193055"/>
              </p:ext>
            </p:extLst>
          </p:nvPr>
        </p:nvGraphicFramePr>
        <p:xfrm>
          <a:off x="341313" y="1009650"/>
          <a:ext cx="8204200" cy="3337560"/>
        </p:xfrm>
        <a:graphic>
          <a:graphicData uri="http://schemas.openxmlformats.org/drawingml/2006/table">
            <a:tbl>
              <a:tblPr firstRow="1" bandRow="1">
                <a:tableStyleId>{5C22544A-7EE6-4342-B048-85BDC9FD1C3A}</a:tableStyleId>
              </a:tblPr>
              <a:tblGrid>
                <a:gridCol w="4102100">
                  <a:extLst>
                    <a:ext uri="{9D8B030D-6E8A-4147-A177-3AD203B41FA5}">
                      <a16:colId xmlns:a16="http://schemas.microsoft.com/office/drawing/2014/main" val="507138596"/>
                    </a:ext>
                  </a:extLst>
                </a:gridCol>
                <a:gridCol w="4102100">
                  <a:extLst>
                    <a:ext uri="{9D8B030D-6E8A-4147-A177-3AD203B41FA5}">
                      <a16:colId xmlns:a16="http://schemas.microsoft.com/office/drawing/2014/main" val="4223506672"/>
                    </a:ext>
                  </a:extLst>
                </a:gridCol>
              </a:tblGrid>
              <a:tr h="370840">
                <a:tc>
                  <a:txBody>
                    <a:bodyPr/>
                    <a:lstStyle/>
                    <a:p>
                      <a:r>
                        <a:rPr lang="en-US" dirty="0"/>
                        <a:t>Top-Level Category</a:t>
                      </a:r>
                    </a:p>
                  </a:txBody>
                  <a:tcPr/>
                </a:tc>
                <a:tc>
                  <a:txBody>
                    <a:bodyPr/>
                    <a:lstStyle/>
                    <a:p>
                      <a:r>
                        <a:rPr lang="en-US" dirty="0"/>
                        <a:t>Second-Level Category</a:t>
                      </a:r>
                    </a:p>
                  </a:txBody>
                  <a:tcPr/>
                </a:tc>
                <a:extLst>
                  <a:ext uri="{0D108BD9-81ED-4DB2-BD59-A6C34878D82A}">
                    <a16:rowId xmlns:a16="http://schemas.microsoft.com/office/drawing/2014/main" val="4249245524"/>
                  </a:ext>
                </a:extLst>
              </a:tr>
              <a:tr h="370840">
                <a:tc>
                  <a:txBody>
                    <a:bodyPr/>
                    <a:lstStyle/>
                    <a:p>
                      <a:r>
                        <a:rPr lang="en-US" dirty="0" err="1"/>
                        <a:t>Explicity</a:t>
                      </a:r>
                      <a:r>
                        <a:rPr lang="en-US" dirty="0"/>
                        <a:t> Nudity</a:t>
                      </a:r>
                    </a:p>
                  </a:txBody>
                  <a:tcPr/>
                </a:tc>
                <a:tc>
                  <a:txBody>
                    <a:bodyPr/>
                    <a:lstStyle/>
                    <a:p>
                      <a:r>
                        <a:rPr lang="en-US" dirty="0"/>
                        <a:t>Nudity</a:t>
                      </a:r>
                    </a:p>
                  </a:txBody>
                  <a:tcPr/>
                </a:tc>
                <a:extLst>
                  <a:ext uri="{0D108BD9-81ED-4DB2-BD59-A6C34878D82A}">
                    <a16:rowId xmlns:a16="http://schemas.microsoft.com/office/drawing/2014/main" val="4292412264"/>
                  </a:ext>
                </a:extLst>
              </a:tr>
              <a:tr h="370840">
                <a:tc>
                  <a:txBody>
                    <a:bodyPr/>
                    <a:lstStyle/>
                    <a:p>
                      <a:endParaRPr lang="en-US"/>
                    </a:p>
                  </a:txBody>
                  <a:tcPr/>
                </a:tc>
                <a:tc>
                  <a:txBody>
                    <a:bodyPr/>
                    <a:lstStyle/>
                    <a:p>
                      <a:r>
                        <a:rPr lang="en-US" dirty="0"/>
                        <a:t>Graphic Male Nudity</a:t>
                      </a:r>
                    </a:p>
                  </a:txBody>
                  <a:tcPr/>
                </a:tc>
                <a:extLst>
                  <a:ext uri="{0D108BD9-81ED-4DB2-BD59-A6C34878D82A}">
                    <a16:rowId xmlns:a16="http://schemas.microsoft.com/office/drawing/2014/main" val="2121555161"/>
                  </a:ext>
                </a:extLst>
              </a:tr>
              <a:tr h="370840">
                <a:tc>
                  <a:txBody>
                    <a:bodyPr/>
                    <a:lstStyle/>
                    <a:p>
                      <a:endParaRPr lang="en-US"/>
                    </a:p>
                  </a:txBody>
                  <a:tcPr/>
                </a:tc>
                <a:tc>
                  <a:txBody>
                    <a:bodyPr/>
                    <a:lstStyle/>
                    <a:p>
                      <a:r>
                        <a:rPr lang="en-US" dirty="0"/>
                        <a:t>Graphic Female Nudity</a:t>
                      </a:r>
                    </a:p>
                  </a:txBody>
                  <a:tcPr/>
                </a:tc>
                <a:extLst>
                  <a:ext uri="{0D108BD9-81ED-4DB2-BD59-A6C34878D82A}">
                    <a16:rowId xmlns:a16="http://schemas.microsoft.com/office/drawing/2014/main" val="3607940199"/>
                  </a:ext>
                </a:extLst>
              </a:tr>
              <a:tr h="370840">
                <a:tc>
                  <a:txBody>
                    <a:bodyPr/>
                    <a:lstStyle/>
                    <a:p>
                      <a:endParaRPr lang="en-US"/>
                    </a:p>
                  </a:txBody>
                  <a:tcPr/>
                </a:tc>
                <a:tc>
                  <a:txBody>
                    <a:bodyPr/>
                    <a:lstStyle/>
                    <a:p>
                      <a:r>
                        <a:rPr lang="en-US" dirty="0"/>
                        <a:t>Sexual Activity</a:t>
                      </a:r>
                    </a:p>
                  </a:txBody>
                  <a:tcPr/>
                </a:tc>
                <a:extLst>
                  <a:ext uri="{0D108BD9-81ED-4DB2-BD59-A6C34878D82A}">
                    <a16:rowId xmlns:a16="http://schemas.microsoft.com/office/drawing/2014/main" val="1097849963"/>
                  </a:ext>
                </a:extLst>
              </a:tr>
              <a:tr h="370840">
                <a:tc>
                  <a:txBody>
                    <a:bodyPr/>
                    <a:lstStyle/>
                    <a:p>
                      <a:endParaRPr lang="en-US" dirty="0"/>
                    </a:p>
                  </a:txBody>
                  <a:tcPr/>
                </a:tc>
                <a:tc>
                  <a:txBody>
                    <a:bodyPr/>
                    <a:lstStyle/>
                    <a:p>
                      <a:r>
                        <a:rPr lang="en-US" dirty="0"/>
                        <a:t>Partial Nudity</a:t>
                      </a:r>
                    </a:p>
                  </a:txBody>
                  <a:tcPr/>
                </a:tc>
                <a:extLst>
                  <a:ext uri="{0D108BD9-81ED-4DB2-BD59-A6C34878D82A}">
                    <a16:rowId xmlns:a16="http://schemas.microsoft.com/office/drawing/2014/main" val="2678385953"/>
                  </a:ext>
                </a:extLst>
              </a:tr>
              <a:tr h="370840">
                <a:tc>
                  <a:txBody>
                    <a:bodyPr/>
                    <a:lstStyle/>
                    <a:p>
                      <a:r>
                        <a:rPr lang="en-US" dirty="0"/>
                        <a:t>Suggestive</a:t>
                      </a:r>
                    </a:p>
                  </a:txBody>
                  <a:tcPr/>
                </a:tc>
                <a:tc>
                  <a:txBody>
                    <a:bodyPr/>
                    <a:lstStyle/>
                    <a:p>
                      <a:r>
                        <a:rPr lang="en-US" dirty="0"/>
                        <a:t>Female Swimwear or Underwear</a:t>
                      </a:r>
                    </a:p>
                  </a:txBody>
                  <a:tcPr/>
                </a:tc>
                <a:extLst>
                  <a:ext uri="{0D108BD9-81ED-4DB2-BD59-A6C34878D82A}">
                    <a16:rowId xmlns:a16="http://schemas.microsoft.com/office/drawing/2014/main" val="653025717"/>
                  </a:ext>
                </a:extLst>
              </a:tr>
              <a:tr h="370840">
                <a:tc>
                  <a:txBody>
                    <a:bodyPr/>
                    <a:lstStyle/>
                    <a:p>
                      <a:endParaRPr lang="en-US"/>
                    </a:p>
                  </a:txBody>
                  <a:tcPr/>
                </a:tc>
                <a:tc>
                  <a:txBody>
                    <a:bodyPr/>
                    <a:lstStyle/>
                    <a:p>
                      <a:r>
                        <a:rPr lang="en-US" dirty="0"/>
                        <a:t>Male Swimwear of Underwear</a:t>
                      </a:r>
                    </a:p>
                  </a:txBody>
                  <a:tcPr/>
                </a:tc>
                <a:extLst>
                  <a:ext uri="{0D108BD9-81ED-4DB2-BD59-A6C34878D82A}">
                    <a16:rowId xmlns:a16="http://schemas.microsoft.com/office/drawing/2014/main" val="3491537632"/>
                  </a:ext>
                </a:extLst>
              </a:tr>
              <a:tr h="370840">
                <a:tc>
                  <a:txBody>
                    <a:bodyPr/>
                    <a:lstStyle/>
                    <a:p>
                      <a:endParaRPr lang="en-US"/>
                    </a:p>
                  </a:txBody>
                  <a:tcPr/>
                </a:tc>
                <a:tc>
                  <a:txBody>
                    <a:bodyPr/>
                    <a:lstStyle/>
                    <a:p>
                      <a:r>
                        <a:rPr lang="en-US" dirty="0"/>
                        <a:t>Revealing Clothes</a:t>
                      </a:r>
                    </a:p>
                  </a:txBody>
                  <a:tcPr/>
                </a:tc>
                <a:extLst>
                  <a:ext uri="{0D108BD9-81ED-4DB2-BD59-A6C34878D82A}">
                    <a16:rowId xmlns:a16="http://schemas.microsoft.com/office/drawing/2014/main" val="3343795033"/>
                  </a:ext>
                </a:extLst>
              </a:tr>
            </a:tbl>
          </a:graphicData>
        </a:graphic>
      </p:graphicFrame>
    </p:spTree>
    <p:extLst>
      <p:ext uri="{BB962C8B-B14F-4D97-AF65-F5344CB8AC3E}">
        <p14:creationId xmlns:p14="http://schemas.microsoft.com/office/powerpoint/2010/main" val="289767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092148" y="3705086"/>
            <a:ext cx="2212348"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125694" y="3775801"/>
            <a:ext cx="21788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DetectModerationLabels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4356089" y="3929690"/>
            <a:ext cx="1081823" cy="0"/>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3057" y="2222101"/>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36619" y="214855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r>
              <a:rPr lang="en-US" sz="1100" b="1" kern="0" dirty="0" err="1">
                <a:solidFill>
                  <a:srgbClr val="00B0F0"/>
                </a:solidFill>
                <a:latin typeface="Courier New" charset="0"/>
                <a:cs typeface="Courier New" charset="0"/>
              </a:rPr>
              <a:t>MinConfidence</a:t>
            </a:r>
            <a:r>
              <a:rPr lang="en-US" sz="1100" b="1" kern="0" dirty="0">
                <a:solidFill>
                  <a:srgbClr val="00B0F0"/>
                </a:solidFill>
                <a:latin typeface="Courier New" charset="0"/>
                <a:cs typeface="Courier New" charset="0"/>
              </a:rPr>
              <a:t>": number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56200" y="2890902"/>
            <a:ext cx="4582707" cy="1751574"/>
            <a:chOff x="5456200" y="2679430"/>
            <a:chExt cx="4582707" cy="1751574"/>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1751574"/>
              <a:chOff x="5456200" y="2679430"/>
              <a:chExt cx="3330377" cy="1751574"/>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298786" cy="163703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4572000" cy="1615827"/>
            </a:xfrm>
            <a:prstGeom prst="rect">
              <a:avLst/>
            </a:prstGeom>
          </p:spPr>
          <p:txBody>
            <a:bodyPr>
              <a:spAutoFit/>
            </a:bodyPr>
            <a:lstStyle/>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ModerationLabels</a:t>
              </a:r>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"Confidence": number,</a:t>
              </a:r>
            </a:p>
            <a:p>
              <a:r>
                <a:rPr lang="en-US" sz="1100" b="1" kern="0" dirty="0">
                  <a:solidFill>
                    <a:srgbClr val="00B0F0"/>
                  </a:solidFill>
                  <a:latin typeface="Courier New" charset="0"/>
                  <a:cs typeface="Courier New" charset="0"/>
                </a:rPr>
                <a:t>       "Name": "string”,</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ParentName</a:t>
              </a:r>
              <a:r>
                <a:rPr lang="en-US" sz="1100" b="1" kern="0" dirty="0">
                  <a:solidFill>
                    <a:srgbClr val="00B0F0"/>
                  </a:solidFill>
                  <a:latin typeface="Courier New" charset="0"/>
                  <a:cs typeface="Courier New" charset="0"/>
                </a:rPr>
                <a:t>” : “string”</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a:t>
              </a:r>
            </a:p>
          </p:txBody>
        </p:sp>
      </p:grpSp>
      <p:sp>
        <p:nvSpPr>
          <p:cNvPr id="15" name="Rectangle 14">
            <a:extLst>
              <a:ext uri="{FF2B5EF4-FFF2-40B4-BE49-F238E27FC236}">
                <a16:creationId xmlns:a16="http://schemas.microsoft.com/office/drawing/2014/main" id="{995D4434-1C8D-EC4E-AF76-5DDD7CA259E2}"/>
              </a:ext>
            </a:extLst>
          </p:cNvPr>
          <p:cNvSpPr/>
          <p:nvPr/>
        </p:nvSpPr>
        <p:spPr>
          <a:xfrm>
            <a:off x="3891976" y="4735069"/>
            <a:ext cx="4220581" cy="215444"/>
          </a:xfrm>
          <a:prstGeom prst="rect">
            <a:avLst/>
          </a:prstGeom>
        </p:spPr>
        <p:txBody>
          <a:bodyPr wrap="square">
            <a:spAutoFit/>
          </a:bodyPr>
          <a:lstStyle/>
          <a:p>
            <a:r>
              <a:rPr lang="en-US" sz="800" dirty="0"/>
              <a:t>https://</a:t>
            </a:r>
            <a:r>
              <a:rPr lang="en-US" sz="800" dirty="0" err="1"/>
              <a:t>docs.aws.amazon.com</a:t>
            </a:r>
            <a:r>
              <a:rPr lang="en-US" sz="800" dirty="0"/>
              <a:t>/</a:t>
            </a:r>
            <a:r>
              <a:rPr lang="en-US" sz="800" dirty="0" err="1"/>
              <a:t>rekognition</a:t>
            </a:r>
            <a:r>
              <a:rPr lang="en-US" sz="800" dirty="0"/>
              <a:t>/latest/dg/</a:t>
            </a:r>
            <a:r>
              <a:rPr lang="en-US" sz="800" dirty="0" err="1"/>
              <a:t>API_DetectModerationLabels.html</a:t>
            </a:r>
            <a:endParaRPr lang="en-US" sz="800" dirty="0"/>
          </a:p>
        </p:txBody>
      </p:sp>
    </p:spTree>
    <p:extLst>
      <p:ext uri="{BB962C8B-B14F-4D97-AF65-F5344CB8AC3E}">
        <p14:creationId xmlns:p14="http://schemas.microsoft.com/office/powerpoint/2010/main" val="26737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3187364" y="4491979"/>
            <a:ext cx="2340366" cy="458075"/>
            <a:chOff x="1596721" y="3960697"/>
            <a:chExt cx="2340366" cy="458075"/>
          </a:xfrm>
        </p:grpSpPr>
        <p:sp>
          <p:nvSpPr>
            <p:cNvPr id="4" name="Rounded Rectangle 3">
              <a:extLst>
                <a:ext uri="{FF2B5EF4-FFF2-40B4-BE49-F238E27FC236}">
                  <a16:creationId xmlns:a16="http://schemas.microsoft.com/office/drawing/2014/main" id="{DD412E38-56B9-4E40-8FCF-EF4B5A0257BA}"/>
                </a:ext>
              </a:extLst>
            </p:cNvPr>
            <p:cNvSpPr/>
            <p:nvPr/>
          </p:nvSpPr>
          <p:spPr>
            <a:xfrm>
              <a:off x="1617120" y="3960697"/>
              <a:ext cx="198602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596721" y="4035846"/>
              <a:ext cx="207300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GetContentModeration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632407" y="4186401"/>
              <a:ext cx="304680"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8696" y="23841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426142" y="3702226"/>
            <a:ext cx="2222069" cy="458075"/>
            <a:chOff x="1534059" y="3960697"/>
            <a:chExt cx="22220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22220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21868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StartContentModeration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234204" y="23106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895705"/>
            <a:ext cx="3330377" cy="4208671"/>
            <a:chOff x="5517023" y="641055"/>
            <a:chExt cx="3330377" cy="4208671"/>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641055"/>
              <a:ext cx="3330377" cy="4208671"/>
              <a:chOff x="4753453" y="870135"/>
              <a:chExt cx="3330377" cy="4192937"/>
            </a:xfrm>
          </p:grpSpPr>
          <p:sp>
            <p:nvSpPr>
              <p:cNvPr id="17" name="Rectangle 16">
                <a:extLst>
                  <a:ext uri="{FF2B5EF4-FFF2-40B4-BE49-F238E27FC236}">
                    <a16:creationId xmlns:a16="http://schemas.microsoft.com/office/drawing/2014/main" id="{0768B987-D520-2040-AFE8-8B93AFA166BC}"/>
                  </a:ext>
                </a:extLst>
              </p:cNvPr>
              <p:cNvSpPr/>
              <p:nvPr/>
            </p:nvSpPr>
            <p:spPr>
              <a:xfrm>
                <a:off x="4753453" y="870135"/>
                <a:ext cx="3298786" cy="4039192"/>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923621"/>
                <a:ext cx="3319670" cy="413945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"JobStatus": string,</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StatusMessage</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VideoMetadata</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"Format":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Codec</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DurationMillis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FrameRate</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FrameWidth</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FrameHeight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NextToken</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ModerationLabels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"Timestamp": number,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ModerationLabel</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"Name":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"Confidence":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pl-PL" sz="1100" b="1" kern="0" dirty="0">
                    <a:solidFill>
                      <a:srgbClr val="00B0F0"/>
                    </a:solidFill>
                    <a:latin typeface="Courier New" charset="0"/>
                    <a:ea typeface="Courier New" charset="0"/>
                    <a:cs typeface="Courier New" charset="0"/>
                  </a:rPr>
                  <a:t>	    ”</a:t>
                </a:r>
                <a:r>
                  <a:rPr lang="pl-PL" sz="1100" b="1" kern="0" dirty="0" err="1">
                    <a:solidFill>
                      <a:srgbClr val="00B0F0"/>
                    </a:solidFill>
                    <a:latin typeface="Courier New" charset="0"/>
                    <a:ea typeface="Courier New" charset="0"/>
                    <a:cs typeface="Courier New" charset="0"/>
                  </a:rPr>
                  <a:t>ParentName</a:t>
                </a:r>
                <a:r>
                  <a:rPr lang="pl-PL" sz="1100" b="1" kern="0" dirty="0">
                    <a:solidFill>
                      <a:srgbClr val="00B0F0"/>
                    </a:solidFill>
                    <a:latin typeface="Courier New" charset="0"/>
                    <a:ea typeface="Courier New" charset="0"/>
                    <a:cs typeface="Courier New" charset="0"/>
                  </a:rPr>
                  <a:t>” :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485646" y="3017432"/>
              <a:ext cx="178967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90"/>
            <a:ext cx="2086564" cy="214934"/>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138656"/>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Straight Arrow Connector 26">
            <a:extLst>
              <a:ext uri="{FF2B5EF4-FFF2-40B4-BE49-F238E27FC236}">
                <a16:creationId xmlns:a16="http://schemas.microsoft.com/office/drawing/2014/main" id="{287CD862-B7E1-624B-AF33-CD3D86B9D004}"/>
              </a:ext>
            </a:extLst>
          </p:cNvPr>
          <p:cNvCxnSpPr/>
          <p:nvPr/>
        </p:nvCxnSpPr>
        <p:spPr>
          <a:xfrm flipH="1">
            <a:off x="2585816" y="3551223"/>
            <a:ext cx="1694" cy="271920"/>
          </a:xfrm>
          <a:prstGeom prst="straightConnector1">
            <a:avLst/>
          </a:prstGeom>
          <a:noFill/>
          <a:ln w="19050" cap="flat" cmpd="sng" algn="ctr">
            <a:solidFill>
              <a:srgbClr val="49A8F2"/>
            </a:solidFill>
            <a:prstDash val="solid"/>
            <a:tailEnd type="arrow"/>
          </a:ln>
          <a:effectLst/>
        </p:spPr>
      </p:cxnSp>
    </p:spTree>
    <p:extLst>
      <p:ext uri="{BB962C8B-B14F-4D97-AF65-F5344CB8AC3E}">
        <p14:creationId xmlns:p14="http://schemas.microsoft.com/office/powerpoint/2010/main" val="40421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DetectModerationLabels</a:t>
            </a:r>
            <a:endParaRPr lang="en-US" dirty="0"/>
          </a:p>
          <a:p>
            <a:pPr marL="342900" indent="-342900">
              <a:buFont typeface="Arial" panose="020B0604020202020204" pitchFamily="34" charset="0"/>
              <a:buChar char="•"/>
            </a:pPr>
            <a:r>
              <a:rPr lang="en-US" dirty="0"/>
              <a:t>Video API</a:t>
            </a:r>
          </a:p>
          <a:p>
            <a:pPr marL="1085850" lvl="1" indent="-342900">
              <a:buFont typeface="Arial" panose="020B0604020202020204" pitchFamily="34" charset="0"/>
              <a:buChar char="•"/>
            </a:pPr>
            <a:r>
              <a:rPr lang="en-US" dirty="0">
                <a:hlinkClick r:id="rId4"/>
              </a:rPr>
              <a:t>StartContentModeration</a:t>
            </a:r>
            <a:endParaRPr lang="en-US" dirty="0"/>
          </a:p>
          <a:p>
            <a:pPr marL="1085850" lvl="1" indent="-342900">
              <a:buFont typeface="Arial" panose="020B0604020202020204" pitchFamily="34" charset="0"/>
              <a:buChar char="•"/>
            </a:pPr>
            <a:r>
              <a:rPr lang="en-US" dirty="0">
                <a:hlinkClick r:id="rId5"/>
              </a:rPr>
              <a:t>GetContentModeration</a:t>
            </a:r>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a:t>
            </a:r>
          </a:p>
          <a:p>
            <a:pPr marL="342900" indent="-342900">
              <a:buFont typeface="Arial" panose="020B0604020202020204" pitchFamily="34" charset="0"/>
              <a:buChar char="•"/>
            </a:pPr>
            <a:r>
              <a:rPr lang="en-US" dirty="0"/>
              <a:t>Best Practices</a:t>
            </a:r>
          </a:p>
        </p:txBody>
      </p:sp>
    </p:spTree>
    <p:extLst>
      <p:ext uri="{BB962C8B-B14F-4D97-AF65-F5344CB8AC3E}">
        <p14:creationId xmlns:p14="http://schemas.microsoft.com/office/powerpoint/2010/main" val="120755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25483" y="833435"/>
            <a:ext cx="3627916" cy="307777"/>
          </a:xfrm>
          <a:prstGeom prst="rect">
            <a:avLst/>
          </a:prstGeom>
          <a:noFill/>
        </p:spPr>
        <p:txBody>
          <a:bodyPr wrap="none" rtlCol="0">
            <a:spAutoFit/>
          </a:bodyPr>
          <a:lstStyle/>
          <a:p>
            <a:r>
              <a:rPr lang="en-US" sz="1400" dirty="0">
                <a:solidFill>
                  <a:schemeClr val="accent6"/>
                </a:solidFill>
                <a:latin typeface="Amazon Ember Regular"/>
              </a:rPr>
              <a:t>Recognize thousands of famous individuals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649" y="1514708"/>
            <a:ext cx="4293584" cy="2315168"/>
          </a:xfrm>
          <a:prstGeom prst="rect">
            <a:avLst/>
          </a:prstGeom>
        </p:spPr>
      </p:pic>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Celebrity Recognition</a:t>
            </a:r>
          </a:p>
        </p:txBody>
      </p:sp>
    </p:spTree>
    <p:extLst>
      <p:ext uri="{BB962C8B-B14F-4D97-AF65-F5344CB8AC3E}">
        <p14:creationId xmlns:p14="http://schemas.microsoft.com/office/powerpoint/2010/main" val="1433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a:t>
            </a:r>
            <a:r>
              <a:rPr lang="en-US" dirty="0" err="1"/>
              <a:t>Rcognition</a:t>
            </a:r>
            <a:r>
              <a:rPr lang="en-US" dirty="0"/>
              <a:t>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150670" y="3705086"/>
            <a:ext cx="1965411"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246658" y="3766658"/>
            <a:ext cx="186942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RecognizeCelebrities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4184294" y="3929690"/>
            <a:ext cx="1253618"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78146" y="813385"/>
            <a:ext cx="3105316" cy="4413841"/>
            <a:chOff x="5456200" y="2679430"/>
            <a:chExt cx="3330377" cy="4413841"/>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4241418"/>
              <a:chOff x="5456200" y="2679430"/>
              <a:chExt cx="3330377" cy="4241418"/>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2762579" cy="4126880"/>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2940162" cy="4278094"/>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CelebrityFaces</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"Face":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"Landmarks":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"Id":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MatchConfidence</a:t>
              </a:r>
              <a:r>
                <a:rPr lang="en-US" sz="800" b="1" kern="0" dirty="0">
                  <a:solidFill>
                    <a:srgbClr val="00B0F0"/>
                  </a:solidFill>
                  <a:latin typeface="Courier New" charset="0"/>
                  <a:cs typeface="Courier New" charset="0"/>
                </a:rPr>
                <a:t>": number,</a:t>
              </a:r>
            </a:p>
            <a:p>
              <a:r>
                <a:rPr lang="en-US" sz="800" b="1" kern="0" dirty="0">
                  <a:solidFill>
                    <a:srgbClr val="00B0F0"/>
                  </a:solidFill>
                  <a:latin typeface="Courier New" charset="0"/>
                  <a:cs typeface="Courier New" charset="0"/>
                </a:rPr>
                <a:t>         "Name":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Urls</a:t>
              </a:r>
              <a:r>
                <a:rPr lang="en-US" sz="800" b="1" kern="0" dirty="0">
                  <a:solidFill>
                    <a:srgbClr val="00B0F0"/>
                  </a:solidFill>
                  <a:latin typeface="Courier New" charset="0"/>
                  <a:cs typeface="Courier New" charset="0"/>
                </a:rPr>
                <a:t>": [ "string"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UnrecognizedFaces</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a:t>
              </a:r>
            </a:p>
            <a:p>
              <a:endParaRPr lang="en-US" sz="800" b="1" kern="0" dirty="0">
                <a:solidFill>
                  <a:srgbClr val="00B0F0"/>
                </a:solidFill>
                <a:latin typeface="Courier New" charset="0"/>
                <a:cs typeface="Courier New" charset="0"/>
              </a:endParaRPr>
            </a:p>
          </p:txBody>
        </p:sp>
      </p:grpSp>
      <p:pic>
        <p:nvPicPr>
          <p:cNvPr id="16" name="Picture 15">
            <a:extLst>
              <a:ext uri="{FF2B5EF4-FFF2-40B4-BE49-F238E27FC236}">
                <a16:creationId xmlns:a16="http://schemas.microsoft.com/office/drawing/2014/main" id="{CA0CB285-FD39-114A-A443-D6254768E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74" y="2031580"/>
            <a:ext cx="777075" cy="419011"/>
          </a:xfrm>
          <a:prstGeom prst="rect">
            <a:avLst/>
          </a:prstGeom>
        </p:spPr>
      </p:pic>
    </p:spTree>
    <p:extLst>
      <p:ext uri="{BB962C8B-B14F-4D97-AF65-F5344CB8AC3E}">
        <p14:creationId xmlns:p14="http://schemas.microsoft.com/office/powerpoint/2010/main" val="81333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a:t>
            </a:r>
            <a:r>
              <a:rPr lang="en-US" dirty="0" err="1"/>
              <a:t>Rcognition</a:t>
            </a:r>
            <a:r>
              <a:rPr lang="en-US" dirty="0"/>
              <a:t>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655418" y="4384253"/>
            <a:ext cx="2822573" cy="307777"/>
            <a:chOff x="1064775" y="3933436"/>
            <a:chExt cx="2822573"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064775" y="3960698"/>
              <a:ext cx="2313553" cy="274332"/>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166990" y="3933436"/>
              <a:ext cx="217719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GetCelebrityRecognition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p:nvPr/>
          </p:nvCxnSpPr>
          <p:spPr>
            <a:xfrm>
              <a:off x="3378326" y="4086636"/>
              <a:ext cx="509022" cy="4668"/>
            </a:xfrm>
            <a:prstGeom prst="straightConnector1">
              <a:avLst/>
            </a:prstGeom>
            <a:noFill/>
            <a:ln w="19050" cap="flat" cmpd="sng" algn="ctr">
              <a:solidFill>
                <a:srgbClr val="49A8F2"/>
              </a:solidFill>
              <a:prstDash val="solid"/>
              <a:tailEnd type="arrow"/>
            </a:ln>
            <a:effectLst/>
          </p:spPr>
        </p:cxnSp>
      </p:grpSp>
      <p:grpSp>
        <p:nvGrpSpPr>
          <p:cNvPr id="8" name="Group 7">
            <a:extLst>
              <a:ext uri="{FF2B5EF4-FFF2-40B4-BE49-F238E27FC236}">
                <a16:creationId xmlns:a16="http://schemas.microsoft.com/office/drawing/2014/main" id="{3BE8F5DE-7C8B-FA4A-A5DD-1A46B4860CF9}"/>
              </a:ext>
            </a:extLst>
          </p:cNvPr>
          <p:cNvGrpSpPr/>
          <p:nvPr/>
        </p:nvGrpSpPr>
        <p:grpSpPr>
          <a:xfrm>
            <a:off x="1426142" y="3696910"/>
            <a:ext cx="2326264" cy="308889"/>
            <a:chOff x="1534059" y="3955381"/>
            <a:chExt cx="2326264" cy="308889"/>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2326264" cy="303573"/>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3955381"/>
              <a:ext cx="22910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StartCelebrityRecognition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09509"/>
            <a:ext cx="1694" cy="271920"/>
          </a:xfrm>
          <a:prstGeom prst="straightConnector1">
            <a:avLst/>
          </a:prstGeom>
          <a:noFill/>
          <a:ln w="19050" cap="flat" cmpd="sng" algn="ctr">
            <a:solidFill>
              <a:srgbClr val="49A8F2"/>
            </a:solidFill>
            <a:prstDash val="solid"/>
            <a:tailEnd type="arrow"/>
          </a:ln>
          <a:effectLst/>
        </p:spPr>
      </p:cxn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660129"/>
            <a:ext cx="3330377" cy="4340591"/>
            <a:chOff x="5517023" y="405479"/>
            <a:chExt cx="3330377" cy="4340591"/>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405479"/>
              <a:ext cx="3330377" cy="4340591"/>
              <a:chOff x="4753453" y="635440"/>
              <a:chExt cx="3330377" cy="4324362"/>
            </a:xfrm>
          </p:grpSpPr>
          <p:sp>
            <p:nvSpPr>
              <p:cNvPr id="17" name="Rectangle 16">
                <a:extLst>
                  <a:ext uri="{FF2B5EF4-FFF2-40B4-BE49-F238E27FC236}">
                    <a16:creationId xmlns:a16="http://schemas.microsoft.com/office/drawing/2014/main" id="{0768B987-D520-2040-AFE8-8B93AFA166BC}"/>
                  </a:ext>
                </a:extLst>
              </p:cNvPr>
              <p:cNvSpPr/>
              <p:nvPr/>
            </p:nvSpPr>
            <p:spPr>
              <a:xfrm>
                <a:off x="4753453" y="635440"/>
                <a:ext cx="3298786" cy="4273888"/>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697701"/>
                <a:ext cx="3319670" cy="4262101"/>
              </a:xfrm>
              <a:prstGeom prst="rect">
                <a:avLst/>
              </a:prstGeom>
            </p:spPr>
            <p:txBody>
              <a:bodyPr wrap="square">
                <a:spAutoFit/>
              </a:bodyPr>
              <a:lstStyle/>
              <a:p>
                <a:pPr lvl="0" defTabSz="914400">
                  <a:defRPr/>
                </a:pPr>
                <a:r>
                  <a:rPr lang="en-US" sz="800" b="1" kern="0" dirty="0">
                    <a:solidFill>
                      <a:srgbClr val="00B0F0"/>
                    </a:solidFill>
                    <a:latin typeface="Courier New" charset="0"/>
                    <a:ea typeface="Courier New" charset="0"/>
                    <a:cs typeface="Courier New" charset="0"/>
                  </a:rPr>
                  <a:t>{</a:t>
                </a:r>
              </a:p>
              <a:p>
                <a:pPr lvl="0" defTabSz="914400">
                  <a:defRPr/>
                </a:pPr>
                <a:r>
                  <a:rPr lang="en-US" sz="800" b="1" kern="0" dirty="0">
                    <a:solidFill>
                      <a:srgbClr val="00B0F0"/>
                    </a:solidFill>
                    <a:latin typeface="Courier New" charset="0"/>
                    <a:ea typeface="Courier New" charset="0"/>
                    <a:cs typeface="Courier New" charset="0"/>
                  </a:rPr>
                  <a:t>   "Celebrities": [ </a:t>
                </a:r>
              </a:p>
              <a:p>
                <a:pPr lvl="0" defTabSz="914400">
                  <a:defRPr/>
                </a:pP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"Celebrity": {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BoundingBox</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"Confidence": number,</a:t>
                </a:r>
              </a:p>
              <a:p>
                <a:pPr lvl="0" defTabSz="914400">
                  <a:defRPr/>
                </a:pPr>
                <a:r>
                  <a:rPr lang="en-US" sz="800" b="1" kern="0" dirty="0">
                    <a:solidFill>
                      <a:srgbClr val="00B0F0"/>
                    </a:solidFill>
                    <a:latin typeface="Courier New" charset="0"/>
                    <a:ea typeface="Courier New" charset="0"/>
                    <a:cs typeface="Courier New" charset="0"/>
                  </a:rPr>
                  <a:t>            "Face": {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BoundingBox</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"Confidence":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"Id": "string",</a:t>
                </a:r>
              </a:p>
              <a:p>
                <a:pPr lvl="0" defTabSz="914400">
                  <a:defRPr/>
                </a:pPr>
                <a:r>
                  <a:rPr lang="en-US" sz="800" b="1" kern="0" dirty="0">
                    <a:solidFill>
                      <a:srgbClr val="00B0F0"/>
                    </a:solidFill>
                    <a:latin typeface="Courier New" charset="0"/>
                    <a:ea typeface="Courier New" charset="0"/>
                    <a:cs typeface="Courier New" charset="0"/>
                  </a:rPr>
                  <a:t>            "Name":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Urls</a:t>
                </a:r>
                <a:r>
                  <a:rPr lang="en-US" sz="800" b="1" kern="0" dirty="0">
                    <a:solidFill>
                      <a:srgbClr val="00B0F0"/>
                    </a:solidFill>
                    <a:latin typeface="Courier New" charset="0"/>
                    <a:ea typeface="Courier New" charset="0"/>
                    <a:cs typeface="Courier New" charset="0"/>
                  </a:rPr>
                  <a:t>": [ "string"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"Timestamp":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JobStatus</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NextToken</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StatusMessage</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VideoMetadata</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"Codec":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DurationMillis</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"Format":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FrameHeight</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FrameRate</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FrameWidth</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a:t>
                </a:r>
                <a:endParaRPr kumimoji="0" lang="pl-PL" sz="8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102740" y="2825048"/>
              <a:ext cx="1292927" cy="13898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058191"/>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Rounded Corners 22">
            <a:extLst>
              <a:ext uri="{FF2B5EF4-FFF2-40B4-BE49-F238E27FC236}">
                <a16:creationId xmlns:a16="http://schemas.microsoft.com/office/drawing/2014/main" id="{C83A5E36-4F8C-C040-A51A-0EF10EA9D118}"/>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F57ADBE3-1C63-F743-A8E8-22E71AAE8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74" y="2031580"/>
            <a:ext cx="777075" cy="419011"/>
          </a:xfrm>
          <a:prstGeom prst="rect">
            <a:avLst/>
          </a:prstGeom>
        </p:spPr>
      </p:pic>
    </p:spTree>
    <p:extLst>
      <p:ext uri="{BB962C8B-B14F-4D97-AF65-F5344CB8AC3E}">
        <p14:creationId xmlns:p14="http://schemas.microsoft.com/office/powerpoint/2010/main" val="151813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Recognition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RecognizeCelebrities</a:t>
            </a:r>
            <a:endParaRPr lang="en-US" dirty="0"/>
          </a:p>
          <a:p>
            <a:pPr marL="342900" indent="-342900">
              <a:buFont typeface="Arial" panose="020B0604020202020204" pitchFamily="34" charset="0"/>
              <a:buChar char="•"/>
            </a:pPr>
            <a:r>
              <a:rPr lang="en-US" dirty="0"/>
              <a:t>Video API</a:t>
            </a:r>
          </a:p>
          <a:p>
            <a:pPr marL="1085850" lvl="1" indent="-342900">
              <a:buFont typeface="Arial" panose="020B0604020202020204" pitchFamily="34" charset="0"/>
              <a:buChar char="•"/>
            </a:pPr>
            <a:r>
              <a:rPr lang="en-US" dirty="0">
                <a:hlinkClick r:id="rId4"/>
              </a:rPr>
              <a:t>StartCelebrityRecognition</a:t>
            </a:r>
            <a:endParaRPr lang="en-US" dirty="0"/>
          </a:p>
          <a:p>
            <a:pPr marL="1085850" lvl="1" indent="-342900">
              <a:buFont typeface="Arial" panose="020B0604020202020204" pitchFamily="34" charset="0"/>
              <a:buChar char="•"/>
            </a:pPr>
            <a:r>
              <a:rPr lang="en-US" dirty="0">
                <a:hlinkClick r:id="rId5"/>
              </a:rPr>
              <a:t>GetCelebrityRecognition</a:t>
            </a:r>
            <a:endParaRPr lang="en-US" dirty="0"/>
          </a:p>
          <a:p>
            <a:pPr marL="342900" indent="-342900">
              <a:buFont typeface="Arial" panose="020B0604020202020204" pitchFamily="34" charset="0"/>
              <a:buChar char="•"/>
            </a:pPr>
            <a:r>
              <a:rPr lang="en-US" dirty="0">
                <a:hlinkClick r:id="rId6"/>
              </a:rPr>
              <a:t>GetCelebrityInfo</a:t>
            </a:r>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a:t>
            </a:r>
          </a:p>
          <a:p>
            <a:pPr marL="342900" indent="-342900">
              <a:buFont typeface="Arial" panose="020B0604020202020204" pitchFamily="34" charset="0"/>
              <a:buChar char="•"/>
            </a:pPr>
            <a:r>
              <a:rPr lang="en-US" dirty="0"/>
              <a:t>Best Practices</a:t>
            </a:r>
          </a:p>
        </p:txBody>
      </p:sp>
    </p:spTree>
    <p:extLst>
      <p:ext uri="{BB962C8B-B14F-4D97-AF65-F5344CB8AC3E}">
        <p14:creationId xmlns:p14="http://schemas.microsoft.com/office/powerpoint/2010/main" val="148111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32798" y="902294"/>
            <a:ext cx="3401893" cy="307777"/>
          </a:xfrm>
          <a:prstGeom prst="rect">
            <a:avLst/>
          </a:prstGeom>
          <a:noFill/>
        </p:spPr>
        <p:txBody>
          <a:bodyPr wrap="none" rtlCol="0">
            <a:spAutoFit/>
          </a:bodyPr>
          <a:lstStyle/>
          <a:p>
            <a:r>
              <a:rPr lang="en-US" sz="1400" dirty="0">
                <a:solidFill>
                  <a:schemeClr val="accent6"/>
                </a:solidFill>
                <a:latin typeface="Amazon Ember Regular"/>
              </a:rPr>
              <a:t>Capture the path of people in the scene</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Pathing</a:t>
            </a:r>
          </a:p>
        </p:txBody>
      </p:sp>
      <p:pic>
        <p:nvPicPr>
          <p:cNvPr id="3" name="Picture 2">
            <a:extLst>
              <a:ext uri="{FF2B5EF4-FFF2-40B4-BE49-F238E27FC236}">
                <a16:creationId xmlns:a16="http://schemas.microsoft.com/office/drawing/2014/main" id="{13BA92E8-C5EC-364C-8DE7-E15187647361}"/>
              </a:ext>
            </a:extLst>
          </p:cNvPr>
          <p:cNvPicPr>
            <a:picLocks noChangeAspect="1"/>
          </p:cNvPicPr>
          <p:nvPr/>
        </p:nvPicPr>
        <p:blipFill>
          <a:blip r:embed="rId3"/>
          <a:stretch>
            <a:fillRect/>
          </a:stretch>
        </p:blipFill>
        <p:spPr>
          <a:xfrm>
            <a:off x="1768766" y="1327878"/>
            <a:ext cx="5992661" cy="3231337"/>
          </a:xfrm>
          <a:prstGeom prst="rect">
            <a:avLst/>
          </a:prstGeom>
        </p:spPr>
      </p:pic>
    </p:spTree>
    <p:extLst>
      <p:ext uri="{BB962C8B-B14F-4D97-AF65-F5344CB8AC3E}">
        <p14:creationId xmlns:p14="http://schemas.microsoft.com/office/powerpoint/2010/main" val="40837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02406" y="109065"/>
            <a:ext cx="8739267" cy="841181"/>
          </a:xfrm>
        </p:spPr>
        <p:txBody>
          <a:bodyPr/>
          <a:lstStyle/>
          <a:p>
            <a:pPr algn="ctr" defTabSz="685703">
              <a:spcBef>
                <a:spcPts val="0"/>
              </a:spcBef>
              <a:spcAft>
                <a:spcPts val="1125"/>
              </a:spcAft>
            </a:pPr>
            <a:r>
              <a:rPr lang="en-US" sz="2250" dirty="0"/>
              <a:t>The AWS ML Stack</a:t>
            </a:r>
            <a:br>
              <a:rPr lang="en-US" sz="750" dirty="0"/>
            </a:br>
            <a:br>
              <a:rPr lang="en-US" sz="750" dirty="0"/>
            </a:br>
            <a:r>
              <a:rPr lang="en-US" sz="1750" dirty="0">
                <a:solidFill>
                  <a:srgbClr val="F0F0F0"/>
                </a:solidFill>
              </a:rPr>
              <a:t>Broadest and most complete set of Machine Learning capabilities</a:t>
            </a:r>
            <a:endParaRPr lang="en-US" sz="2250" dirty="0"/>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775874"/>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775874">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84196"/>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cxnSp>
        <p:nvCxnSpPr>
          <p:cNvPr id="98" name="Straight Connector 97">
            <a:extLst>
              <a:ext uri="{FF2B5EF4-FFF2-40B4-BE49-F238E27FC236}">
                <a16:creationId xmlns:a16="http://schemas.microsoft.com/office/drawing/2014/main" id="{4F334E1D-4DCE-458C-AC36-DF2786CD3C65}"/>
              </a:ext>
            </a:extLst>
          </p:cNvPr>
          <p:cNvCxnSpPr>
            <a:cxnSpLocks/>
          </p:cNvCxnSpPr>
          <p:nvPr/>
        </p:nvCxnSpPr>
        <p:spPr>
          <a:xfrm>
            <a:off x="4306938" y="629450"/>
            <a:ext cx="530124" cy="0"/>
          </a:xfrm>
          <a:prstGeom prst="line">
            <a:avLst/>
          </a:prstGeom>
          <a:noFill/>
          <a:ln w="19050" cap="flat" cmpd="sng" algn="ctr">
            <a:solidFill>
              <a:schemeClr val="accent1"/>
            </a:solidFill>
            <a:prstDash val="solid"/>
            <a:tailEnd type="none"/>
          </a:ln>
          <a:effectLst/>
        </p:spPr>
      </p:cxn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295146">
                  <a:extLst>
                    <a:ext uri="{9D8B030D-6E8A-4147-A177-3AD203B41FA5}">
                      <a16:colId xmlns:a16="http://schemas.microsoft.com/office/drawing/2014/main" val="2519425615"/>
                    </a:ext>
                  </a:extLst>
                </a:gridCol>
                <a:gridCol w="603776">
                  <a:extLst>
                    <a:ext uri="{9D8B030D-6E8A-4147-A177-3AD203B41FA5}">
                      <a16:colId xmlns:a16="http://schemas.microsoft.com/office/drawing/2014/main" val="4215032727"/>
                    </a:ext>
                  </a:extLst>
                </a:gridCol>
                <a:gridCol w="1023938">
                  <a:extLst>
                    <a:ext uri="{9D8B030D-6E8A-4147-A177-3AD203B41FA5}">
                      <a16:colId xmlns:a16="http://schemas.microsoft.com/office/drawing/2014/main" val="1642889460"/>
                    </a:ext>
                  </a:extLst>
                </a:gridCol>
                <a:gridCol w="1660922">
                  <a:extLst>
                    <a:ext uri="{9D8B030D-6E8A-4147-A177-3AD203B41FA5}">
                      <a16:colId xmlns:a16="http://schemas.microsoft.com/office/drawing/2014/main" val="976546228"/>
                    </a:ext>
                  </a:extLst>
                </a:gridCol>
                <a:gridCol w="683419">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886955">
                  <a:extLst>
                    <a:ext uri="{9D8B030D-6E8A-4147-A177-3AD203B41FA5}">
                      <a16:colId xmlns:a16="http://schemas.microsoft.com/office/drawing/2014/main" val="1268108364"/>
                    </a:ext>
                  </a:extLst>
                </a:gridCol>
                <a:gridCol w="20828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SEARCH</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FRAUD</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DEVELOPMENT</a:t>
                      </a:r>
                      <a:endParaRPr lang="en-US" sz="6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n-lt"/>
                          <a:ea typeface="+mn-ea"/>
                          <a:cs typeface="+mn-cs"/>
                        </a:rPr>
                        <a:t>CONTACT CENTERS</a:t>
                      </a:r>
                      <a:endParaRPr lang="en-US" sz="6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242" y="1536391"/>
            <a:ext cx="194719" cy="200756"/>
          </a:xfrm>
          <a:prstGeom prst="rect">
            <a:avLst/>
          </a:prstGeom>
          <a:noFill/>
        </p:spPr>
      </p:pic>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150" y="1536390"/>
            <a:ext cx="194721" cy="200758"/>
          </a:xfrm>
          <a:prstGeom prst="rect">
            <a:avLst/>
          </a:prstGeom>
          <a:noFill/>
        </p:spPr>
      </p:pic>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8741" y="1536389"/>
            <a:ext cx="194721" cy="200759"/>
          </a:xfrm>
          <a:prstGeom prst="rect">
            <a:avLst/>
          </a:prstGeom>
          <a:noFill/>
        </p:spPr>
      </p:pic>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85914" y="1527245"/>
            <a:ext cx="212459" cy="219047"/>
          </a:xfrm>
          <a:prstGeom prst="rect">
            <a:avLst/>
          </a:prstGeom>
          <a:noFill/>
        </p:spPr>
      </p:pic>
      <p:grpSp>
        <p:nvGrpSpPr>
          <p:cNvPr id="293" name="Graphic 108">
            <a:extLst>
              <a:ext uri="{FF2B5EF4-FFF2-40B4-BE49-F238E27FC236}">
                <a16:creationId xmlns:a16="http://schemas.microsoft.com/office/drawing/2014/main" id="{DFB46AC4-4D16-4B3A-A82E-B769CACC450F}"/>
              </a:ext>
            </a:extLst>
          </p:cNvPr>
          <p:cNvGrpSpPr/>
          <p:nvPr/>
        </p:nvGrpSpPr>
        <p:grpSpPr>
          <a:xfrm>
            <a:off x="6079578" y="1559851"/>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01" name="Graphic 109">
            <a:extLst>
              <a:ext uri="{FF2B5EF4-FFF2-40B4-BE49-F238E27FC236}">
                <a16:creationId xmlns:a16="http://schemas.microsoft.com/office/drawing/2014/main" id="{3933D5B2-8247-44AB-92BF-6FC75F097254}"/>
              </a:ext>
            </a:extLst>
          </p:cNvPr>
          <p:cNvGrpSpPr/>
          <p:nvPr/>
        </p:nvGrpSpPr>
        <p:grpSpPr>
          <a:xfrm>
            <a:off x="5253815" y="1532095"/>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262398" y="2633695"/>
          <a:ext cx="7881603" cy="741814"/>
        </p:xfrm>
        <a:graphic>
          <a:graphicData uri="http://schemas.openxmlformats.org/drawingml/2006/table">
            <a:tbl>
              <a:tblPr firstRow="1" bandRow="1"/>
              <a:tblGrid>
                <a:gridCol w="427964">
                  <a:extLst>
                    <a:ext uri="{9D8B030D-6E8A-4147-A177-3AD203B41FA5}">
                      <a16:colId xmlns:a16="http://schemas.microsoft.com/office/drawing/2014/main" val="3491955364"/>
                    </a:ext>
                  </a:extLst>
                </a:gridCol>
                <a:gridCol w="563145">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724608">
                  <a:extLst>
                    <a:ext uri="{9D8B030D-6E8A-4147-A177-3AD203B41FA5}">
                      <a16:colId xmlns:a16="http://schemas.microsoft.com/office/drawing/2014/main" val="2304350543"/>
                    </a:ext>
                  </a:extLst>
                </a:gridCol>
                <a:gridCol w="781315">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459968">
                  <a:extLst>
                    <a:ext uri="{9D8B030D-6E8A-4147-A177-3AD203B41FA5}">
                      <a16:colId xmlns:a16="http://schemas.microsoft.com/office/drawing/2014/main" val="1070070258"/>
                    </a:ext>
                  </a:extLst>
                </a:gridCol>
                <a:gridCol w="750148">
                  <a:extLst>
                    <a:ext uri="{9D8B030D-6E8A-4147-A177-3AD203B41FA5}">
                      <a16:colId xmlns:a16="http://schemas.microsoft.com/office/drawing/2014/main" val="4235404810"/>
                    </a:ext>
                  </a:extLst>
                </a:gridCol>
                <a:gridCol w="635710">
                  <a:extLst>
                    <a:ext uri="{9D8B030D-6E8A-4147-A177-3AD203B41FA5}">
                      <a16:colId xmlns:a16="http://schemas.microsoft.com/office/drawing/2014/main" val="2014946253"/>
                    </a:ext>
                  </a:extLst>
                </a:gridCol>
                <a:gridCol w="602542">
                  <a:extLst>
                    <a:ext uri="{9D8B030D-6E8A-4147-A177-3AD203B41FA5}">
                      <a16:colId xmlns:a16="http://schemas.microsoft.com/office/drawing/2014/main" val="46210883"/>
                    </a:ext>
                  </a:extLst>
                </a:gridCol>
                <a:gridCol w="803390">
                  <a:extLst>
                    <a:ext uri="{9D8B030D-6E8A-4147-A177-3AD203B41FA5}">
                      <a16:colId xmlns:a16="http://schemas.microsoft.com/office/drawing/2014/main" val="1495551331"/>
                    </a:ext>
                  </a:extLst>
                </a:gridCol>
                <a:gridCol w="570524">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Truth</a:t>
                      </a:r>
                    </a:p>
                    <a:p>
                      <a:pPr algn="ctr"/>
                      <a:endParaRPr lang="en-US" sz="7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for ML</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114300" marR="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endParaRPr lang="en-US" sz="700" b="0" dirty="0"/>
                    </a:p>
                    <a:p>
                      <a:pPr algn="ctr"/>
                      <a:endParaRPr lang="en-US" sz="700" b="0" dirty="0"/>
                    </a:p>
                    <a:p>
                      <a:pPr algn="ctr"/>
                      <a:r>
                        <a:rPr lang="en-US" sz="700" b="0" dirty="0"/>
                        <a:t>Augmented </a:t>
                      </a:r>
                    </a:p>
                    <a:p>
                      <a:pPr algn="ctr"/>
                      <a:r>
                        <a:rPr lang="en-US" sz="700" b="0" dirty="0"/>
                        <a:t>AI</a:t>
                      </a:r>
                    </a:p>
                    <a:p>
                      <a:pPr algn="ctr"/>
                      <a:endParaRPr lang="en-US" sz="700" b="0" dirty="0"/>
                    </a:p>
                  </a:txBody>
                  <a:tcPr marL="11430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Built-in</a:t>
                      </a:r>
                      <a:br>
                        <a:rPr lang="en-US" sz="700" b="0" dirty="0"/>
                      </a:br>
                      <a:r>
                        <a:rPr lang="en-US" sz="7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Processing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a:t>
                      </a:r>
                      <a:br>
                        <a:rPr lang="en-US" sz="700" b="0" dirty="0"/>
                      </a:br>
                      <a:r>
                        <a:rPr lang="en-US" sz="7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Debugger</a:t>
                      </a:r>
                      <a:endParaRPr lang="en-US" sz="7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a:t>
                      </a:r>
                      <a:br>
                        <a:rPr lang="en-US" sz="700" b="0" dirty="0"/>
                      </a:br>
                      <a:r>
                        <a:rPr lang="en-US" sz="7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4087502"/>
          <a:ext cx="4228506" cy="290856"/>
        </p:xfrm>
        <a:graphic>
          <a:graphicData uri="http://schemas.openxmlformats.org/drawingml/2006/table">
            <a:tbl>
              <a:tblPr firstRow="1" bandRow="1"/>
              <a:tblGrid>
                <a:gridCol w="1088231">
                  <a:extLst>
                    <a:ext uri="{9D8B030D-6E8A-4147-A177-3AD203B41FA5}">
                      <a16:colId xmlns:a16="http://schemas.microsoft.com/office/drawing/2014/main" val="186026474"/>
                    </a:ext>
                  </a:extLst>
                </a:gridCol>
                <a:gridCol w="834761">
                  <a:extLst>
                    <a:ext uri="{9D8B030D-6E8A-4147-A177-3AD203B41FA5}">
                      <a16:colId xmlns:a16="http://schemas.microsoft.com/office/drawing/2014/main" val="1070070258"/>
                    </a:ext>
                  </a:extLst>
                </a:gridCol>
                <a:gridCol w="834761">
                  <a:extLst>
                    <a:ext uri="{9D8B030D-6E8A-4147-A177-3AD203B41FA5}">
                      <a16:colId xmlns:a16="http://schemas.microsoft.com/office/drawing/2014/main" val="46210883"/>
                    </a:ext>
                  </a:extLst>
                </a:gridCol>
                <a:gridCol w="834761">
                  <a:extLst>
                    <a:ext uri="{9D8B030D-6E8A-4147-A177-3AD203B41FA5}">
                      <a16:colId xmlns:a16="http://schemas.microsoft.com/office/drawing/2014/main" val="1495551331"/>
                    </a:ext>
                  </a:extLst>
                </a:gridCol>
                <a:gridCol w="635992">
                  <a:extLst>
                    <a:ext uri="{9D8B030D-6E8A-4147-A177-3AD203B41FA5}">
                      <a16:colId xmlns:a16="http://schemas.microsoft.com/office/drawing/2014/main" val="3677864580"/>
                    </a:ext>
                  </a:extLst>
                </a:gridCol>
              </a:tblGrid>
              <a:tr h="290856">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94506"/>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356" name="TextBox 355">
            <a:extLst>
              <a:ext uri="{FF2B5EF4-FFF2-40B4-BE49-F238E27FC236}">
                <a16:creationId xmlns:a16="http://schemas.microsoft.com/office/drawing/2014/main" id="{FC8FF46A-36A9-464A-B10F-345C92ABAF14}"/>
              </a:ext>
            </a:extLst>
          </p:cNvPr>
          <p:cNvSpPr txBox="1"/>
          <p:nvPr/>
        </p:nvSpPr>
        <p:spPr>
          <a:xfrm>
            <a:off x="25073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58" name="TextBox 357">
            <a:extLst>
              <a:ext uri="{FF2B5EF4-FFF2-40B4-BE49-F238E27FC236}">
                <a16:creationId xmlns:a16="http://schemas.microsoft.com/office/drawing/2014/main" id="{942A719E-B52C-42F6-AE7E-D60C8F2F41A4}"/>
              </a:ext>
            </a:extLst>
          </p:cNvPr>
          <p:cNvSpPr txBox="1"/>
          <p:nvPr/>
        </p:nvSpPr>
        <p:spPr>
          <a:xfrm>
            <a:off x="823846"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Polly</a:t>
            </a:r>
          </a:p>
        </p:txBody>
      </p:sp>
      <p:sp>
        <p:nvSpPr>
          <p:cNvPr id="359" name="TextBox 358">
            <a:extLst>
              <a:ext uri="{FF2B5EF4-FFF2-40B4-BE49-F238E27FC236}">
                <a16:creationId xmlns:a16="http://schemas.microsoft.com/office/drawing/2014/main" id="{4A000F80-A0F6-46DA-80F0-F676852CE45E}"/>
              </a:ext>
            </a:extLst>
          </p:cNvPr>
          <p:cNvSpPr txBox="1"/>
          <p:nvPr/>
        </p:nvSpPr>
        <p:spPr>
          <a:xfrm>
            <a:off x="1310345"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0" name="TextBox 359">
            <a:extLst>
              <a:ext uri="{FF2B5EF4-FFF2-40B4-BE49-F238E27FC236}">
                <a16:creationId xmlns:a16="http://schemas.microsoft.com/office/drawing/2014/main" id="{02756147-E89D-4F34-A9B2-1DD00004D909}"/>
              </a:ext>
            </a:extLst>
          </p:cNvPr>
          <p:cNvSpPr txBox="1"/>
          <p:nvPr/>
        </p:nvSpPr>
        <p:spPr>
          <a:xfrm>
            <a:off x="1946203"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1" name="TextBox 360">
            <a:extLst>
              <a:ext uri="{FF2B5EF4-FFF2-40B4-BE49-F238E27FC236}">
                <a16:creationId xmlns:a16="http://schemas.microsoft.com/office/drawing/2014/main" id="{D0D03EC6-FB2B-483A-91CC-B5404212E290}"/>
              </a:ext>
            </a:extLst>
          </p:cNvPr>
          <p:cNvSpPr txBox="1"/>
          <p:nvPr/>
        </p:nvSpPr>
        <p:spPr>
          <a:xfrm>
            <a:off x="2466060"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62" name="TextBox 361">
            <a:extLst>
              <a:ext uri="{FF2B5EF4-FFF2-40B4-BE49-F238E27FC236}">
                <a16:creationId xmlns:a16="http://schemas.microsoft.com/office/drawing/2014/main" id="{76627C5C-95B8-4D01-B77F-D4E36DABAC90}"/>
              </a:ext>
            </a:extLst>
          </p:cNvPr>
          <p:cNvSpPr txBox="1"/>
          <p:nvPr/>
        </p:nvSpPr>
        <p:spPr>
          <a:xfrm>
            <a:off x="4266388"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Lex</a:t>
            </a:r>
          </a:p>
        </p:txBody>
      </p:sp>
      <p:sp>
        <p:nvSpPr>
          <p:cNvPr id="363" name="TextBox 362">
            <a:extLst>
              <a:ext uri="{FF2B5EF4-FFF2-40B4-BE49-F238E27FC236}">
                <a16:creationId xmlns:a16="http://schemas.microsoft.com/office/drawing/2014/main" id="{DA3D4A62-B474-4810-A8FD-6DF6AE6DBDFC}"/>
              </a:ext>
            </a:extLst>
          </p:cNvPr>
          <p:cNvSpPr txBox="1"/>
          <p:nvPr/>
        </p:nvSpPr>
        <p:spPr>
          <a:xfrm>
            <a:off x="503059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Personalize</a:t>
            </a:r>
          </a:p>
        </p:txBody>
      </p:sp>
      <p:sp>
        <p:nvSpPr>
          <p:cNvPr id="364" name="TextBox 363">
            <a:extLst>
              <a:ext uri="{FF2B5EF4-FFF2-40B4-BE49-F238E27FC236}">
                <a16:creationId xmlns:a16="http://schemas.microsoft.com/office/drawing/2014/main" id="{CAE1CCF0-F4D2-416C-923D-5B788ECB2CAD}"/>
              </a:ext>
            </a:extLst>
          </p:cNvPr>
          <p:cNvSpPr txBox="1"/>
          <p:nvPr/>
        </p:nvSpPr>
        <p:spPr>
          <a:xfrm>
            <a:off x="583598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Forecast</a:t>
            </a:r>
          </a:p>
        </p:txBody>
      </p:sp>
      <p:sp>
        <p:nvSpPr>
          <p:cNvPr id="365" name="TextBox 364">
            <a:extLst>
              <a:ext uri="{FF2B5EF4-FFF2-40B4-BE49-F238E27FC236}">
                <a16:creationId xmlns:a16="http://schemas.microsoft.com/office/drawing/2014/main" id="{2EF6CD95-6B3A-45A2-BD83-6A1DD38F3D19}"/>
              </a:ext>
            </a:extLst>
          </p:cNvPr>
          <p:cNvSpPr txBox="1"/>
          <p:nvPr/>
        </p:nvSpPr>
        <p:spPr>
          <a:xfrm>
            <a:off x="6581309"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66" name="TextBox 365">
            <a:extLst>
              <a:ext uri="{FF2B5EF4-FFF2-40B4-BE49-F238E27FC236}">
                <a16:creationId xmlns:a16="http://schemas.microsoft.com/office/drawing/2014/main" id="{6217BF6F-9563-4C63-A54E-831DE96BADEF}"/>
              </a:ext>
            </a:extLst>
          </p:cNvPr>
          <p:cNvSpPr txBox="1"/>
          <p:nvPr/>
        </p:nvSpPr>
        <p:spPr>
          <a:xfrm>
            <a:off x="734770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4" y="153666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TextBox 113">
            <a:extLst>
              <a:ext uri="{FF2B5EF4-FFF2-40B4-BE49-F238E27FC236}">
                <a16:creationId xmlns:a16="http://schemas.microsoft.com/office/drawing/2014/main" id="{B796D74A-30BB-4852-8B5C-724315CED585}"/>
              </a:ext>
            </a:extLst>
          </p:cNvPr>
          <p:cNvSpPr txBox="1"/>
          <p:nvPr/>
        </p:nvSpPr>
        <p:spPr>
          <a:xfrm>
            <a:off x="326517" y="915259"/>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326517" y="2322451"/>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326516" y="3565894"/>
            <a:ext cx="3108747"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FRAMEWORKS &amp; INFRASTRUCTURE</a:t>
            </a:r>
          </a:p>
        </p:txBody>
      </p:sp>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39704"/>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2902575" y="175732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TextBox 153">
            <a:extLst>
              <a:ext uri="{FF2B5EF4-FFF2-40B4-BE49-F238E27FC236}">
                <a16:creationId xmlns:a16="http://schemas.microsoft.com/office/drawing/2014/main" id="{A80C704F-F46F-47C9-800F-5969AF7DD498}"/>
              </a:ext>
            </a:extLst>
          </p:cNvPr>
          <p:cNvSpPr txBox="1"/>
          <p:nvPr/>
        </p:nvSpPr>
        <p:spPr>
          <a:xfrm>
            <a:off x="3587732"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32710" y="1567880"/>
            <a:ext cx="169469" cy="169469"/>
          </a:xfrm>
          <a:prstGeom prst="rect">
            <a:avLst/>
          </a:prstGeom>
        </p:spPr>
      </p:pic>
      <p:sp>
        <p:nvSpPr>
          <p:cNvPr id="155" name="TextBox 154">
            <a:extLst>
              <a:ext uri="{FF2B5EF4-FFF2-40B4-BE49-F238E27FC236}">
                <a16:creationId xmlns:a16="http://schemas.microsoft.com/office/drawing/2014/main" id="{8925A996-2C62-444C-9F8E-AE5928F7AB93}"/>
              </a:ext>
            </a:extLst>
          </p:cNvPr>
          <p:cNvSpPr txBox="1"/>
          <p:nvPr/>
        </p:nvSpPr>
        <p:spPr>
          <a:xfrm>
            <a:off x="8254579" y="1775986"/>
            <a:ext cx="651510" cy="396070"/>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7132" y="1555959"/>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7" name="TextBox 156">
            <a:extLst>
              <a:ext uri="{FF2B5EF4-FFF2-40B4-BE49-F238E27FC236}">
                <a16:creationId xmlns:a16="http://schemas.microsoft.com/office/drawing/2014/main" id="{19D31F19-317D-4877-9032-5AB52DC69A88}"/>
              </a:ext>
            </a:extLst>
          </p:cNvPr>
          <p:cNvSpPr txBox="1"/>
          <p:nvPr/>
        </p:nvSpPr>
        <p:spPr>
          <a:xfrm>
            <a:off x="4239242"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57360" y="1516159"/>
            <a:ext cx="226219" cy="261938"/>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5" name="Picture 4"/>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6805937" y="1541803"/>
            <a:ext cx="227159" cy="222524"/>
          </a:xfrm>
          <a:prstGeom prst="rect">
            <a:avLst/>
          </a:prstGeom>
        </p:spPr>
      </p:pic>
      <p:pic>
        <p:nvPicPr>
          <p:cNvPr id="156" name="Graphic 85" descr="Graphic 85"/>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2673233" y="1524240"/>
            <a:ext cx="237316" cy="237316"/>
          </a:xfrm>
          <a:prstGeom prst="rect">
            <a:avLst/>
          </a:prstGeom>
          <a:ln w="12700">
            <a:miter lim="400000"/>
          </a:ln>
        </p:spPr>
      </p:pic>
      <p:grpSp>
        <p:nvGrpSpPr>
          <p:cNvPr id="7" name="Group 6"/>
          <p:cNvGrpSpPr/>
          <p:nvPr/>
        </p:nvGrpSpPr>
        <p:grpSpPr>
          <a:xfrm>
            <a:off x="127743" y="2733064"/>
            <a:ext cx="1119217" cy="478918"/>
            <a:chOff x="274372" y="2820843"/>
            <a:chExt cx="1119216" cy="478918"/>
          </a:xfrm>
        </p:grpSpPr>
        <p:grpSp>
          <p:nvGrpSpPr>
            <p:cNvPr id="125" name="Graphic 250">
              <a:extLst>
                <a:ext uri="{FF2B5EF4-FFF2-40B4-BE49-F238E27FC236}">
                  <a16:creationId xmlns:a16="http://schemas.microsoft.com/office/drawing/2014/main" id="{389CA4A5-EC2E-4A22-BAC4-49CE03C7DAE2}"/>
                </a:ext>
              </a:extLst>
            </p:cNvPr>
            <p:cNvGrpSpPr/>
            <p:nvPr/>
          </p:nvGrpSpPr>
          <p:grpSpPr>
            <a:xfrm>
              <a:off x="739176" y="2820843"/>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6" name="Rectangle 5"/>
            <p:cNvSpPr/>
            <p:nvPr/>
          </p:nvSpPr>
          <p:spPr>
            <a:xfrm>
              <a:off x="274372" y="3084317"/>
              <a:ext cx="1119216" cy="215444"/>
            </a:xfrm>
            <a:prstGeom prst="rect">
              <a:avLst/>
            </a:prstGeom>
          </p:spPr>
          <p:txBody>
            <a:bodyPr wrap="none">
              <a:spAutoFit/>
            </a:bodyPr>
            <a:lstStyle/>
            <a:p>
              <a:pPr marL="0" marR="0" lvl="0" indent="0" algn="l"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SageMaker</a:t>
              </a:r>
            </a:p>
          </p:txBody>
        </p:sp>
      </p:grpSp>
      <p:cxnSp>
        <p:nvCxnSpPr>
          <p:cNvPr id="158" name="Straight Connector 157"/>
          <p:cNvCxnSpPr/>
          <p:nvPr/>
        </p:nvCxnSpPr>
        <p:spPr>
          <a:xfrm>
            <a:off x="1696734" y="2627235"/>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1238201" y="2624984"/>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560333" y="2656927"/>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22">
            <a:clrChange>
              <a:clrFrom>
                <a:srgbClr val="FFFFFF"/>
              </a:clrFrom>
              <a:clrTo>
                <a:srgbClr val="FFFFFF">
                  <a:alpha val="0"/>
                </a:srgbClr>
              </a:clrTo>
            </a:clrChange>
          </a:blip>
          <a:stretch>
            <a:fillRect/>
          </a:stretch>
        </p:blipFill>
        <p:spPr>
          <a:xfrm>
            <a:off x="2740079" y="4189278"/>
            <a:ext cx="484262" cy="291562"/>
          </a:xfrm>
          <a:prstGeom prst="rect">
            <a:avLst/>
          </a:prstGeom>
        </p:spPr>
      </p:pic>
      <p:sp>
        <p:nvSpPr>
          <p:cNvPr id="163" name="TextBox 162"/>
          <p:cNvSpPr txBox="1"/>
          <p:nvPr/>
        </p:nvSpPr>
        <p:spPr>
          <a:xfrm>
            <a:off x="3787182" y="4272376"/>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sp>
        <p:nvSpPr>
          <p:cNvPr id="161" name="Rectangle 160">
            <a:extLst>
              <a:ext uri="{FF2B5EF4-FFF2-40B4-BE49-F238E27FC236}">
                <a16:creationId xmlns:a16="http://schemas.microsoft.com/office/drawing/2014/main" id="{A0CAD47E-722F-4FE3-859F-36A8C11DBF37}"/>
              </a:ext>
            </a:extLst>
          </p:cNvPr>
          <p:cNvSpPr/>
          <p:nvPr/>
        </p:nvSpPr>
        <p:spPr>
          <a:xfrm>
            <a:off x="-2398" y="2256552"/>
            <a:ext cx="9143999" cy="240511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34582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Pathing</a:t>
            </a:r>
          </a:p>
        </p:txBody>
      </p:sp>
      <p:sp>
        <p:nvSpPr>
          <p:cNvPr id="3" name="Rectangle 2">
            <a:extLst>
              <a:ext uri="{FF2B5EF4-FFF2-40B4-BE49-F238E27FC236}">
                <a16:creationId xmlns:a16="http://schemas.microsoft.com/office/drawing/2014/main" id="{C7CD91E6-72BD-DA46-AC2A-327D2D7DEEE9}"/>
              </a:ext>
            </a:extLst>
          </p:cNvPr>
          <p:cNvSpPr/>
          <p:nvPr/>
        </p:nvSpPr>
        <p:spPr>
          <a:xfrm>
            <a:off x="4795785" y="945167"/>
            <a:ext cx="3541970" cy="3970318"/>
          </a:xfrm>
          <a:prstGeom prst="rect">
            <a:avLst/>
          </a:prstGeom>
          <a:solidFill>
            <a:schemeClr val="accent6">
              <a:lumMod val="50000"/>
              <a:alpha val="46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ABAD3B3-5354-5344-956C-F9FE6057AC0B}"/>
              </a:ext>
            </a:extLst>
          </p:cNvPr>
          <p:cNvSpPr/>
          <p:nvPr/>
        </p:nvSpPr>
        <p:spPr>
          <a:xfrm>
            <a:off x="4767476" y="945167"/>
            <a:ext cx="3598588" cy="3985706"/>
          </a:xfrm>
          <a:prstGeom prst="rect">
            <a:avLst/>
          </a:prstGeom>
        </p:spPr>
        <p:txBody>
          <a:bodyPr wrap="square">
            <a:spAutoFit/>
          </a:bodyPr>
          <a:lstStyle/>
          <a:p>
            <a:r>
              <a:rPr lang="is-IS" sz="1100" b="1" kern="0" dirty="0">
                <a:solidFill>
                  <a:srgbClr val="00B0F0"/>
                </a:solidFill>
                <a:latin typeface="Courier New" charset="0"/>
                <a:cs typeface="Courier New" charset="0"/>
              </a:rPr>
              <a:t>"Persons":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"Timestamp": number,</a:t>
            </a:r>
          </a:p>
          <a:p>
            <a:r>
              <a:rPr lang="is-IS" sz="1100" b="1" kern="0" dirty="0">
                <a:solidFill>
                  <a:srgbClr val="00B0F0"/>
                </a:solidFill>
                <a:latin typeface="Courier New" charset="0"/>
                <a:cs typeface="Courier New" charset="0"/>
              </a:rPr>
              <a:t>      "Person":</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"Index": number,</a:t>
            </a:r>
          </a:p>
          <a:p>
            <a:r>
              <a:rPr lang="is-IS" sz="1100" b="1" kern="0" dirty="0">
                <a:solidFill>
                  <a:srgbClr val="00B0F0"/>
                </a:solidFill>
                <a:latin typeface="Courier New" charset="0"/>
                <a:cs typeface="Courier New" charset="0"/>
              </a:rPr>
              <a:t>            "BoundingBox":</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"Width": number,</a:t>
            </a:r>
          </a:p>
          <a:p>
            <a:r>
              <a:rPr lang="is-IS" sz="1100" b="1" kern="0" dirty="0">
                <a:solidFill>
                  <a:srgbClr val="00B0F0"/>
                </a:solidFill>
                <a:latin typeface="Courier New" charset="0"/>
                <a:cs typeface="Courier New" charset="0"/>
              </a:rPr>
              <a:t>               "Top": number,</a:t>
            </a:r>
          </a:p>
          <a:p>
            <a:r>
              <a:rPr lang="is-IS" sz="1100" b="1" kern="0" dirty="0">
                <a:solidFill>
                  <a:srgbClr val="00B0F0"/>
                </a:solidFill>
                <a:latin typeface="Courier New" charset="0"/>
                <a:cs typeface="Courier New" charset="0"/>
              </a:rPr>
              <a:t>               "Height": number,</a:t>
            </a:r>
          </a:p>
          <a:p>
            <a:r>
              <a:rPr lang="is-IS" sz="1100" b="1" kern="0" dirty="0">
                <a:solidFill>
                  <a:srgbClr val="00B0F0"/>
                </a:solidFill>
                <a:latin typeface="Courier New" charset="0"/>
                <a:cs typeface="Courier New" charset="0"/>
              </a:rPr>
              <a:t>               "Left": number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"Face":</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"BoundingBox": { ... },</a:t>
            </a:r>
          </a:p>
          <a:p>
            <a:r>
              <a:rPr lang="is-IS" sz="1100" b="1" kern="0" dirty="0">
                <a:solidFill>
                  <a:srgbClr val="00B0F0"/>
                </a:solidFill>
                <a:latin typeface="Courier New" charset="0"/>
                <a:cs typeface="Courier New" charset="0"/>
              </a:rPr>
              <a:t>                "Landmarks": { ... },</a:t>
            </a:r>
          </a:p>
          <a:p>
            <a:r>
              <a:rPr lang="is-IS" sz="1100" b="1" kern="0" dirty="0">
                <a:solidFill>
                  <a:srgbClr val="00B0F0"/>
                </a:solidFill>
                <a:latin typeface="Courier New" charset="0"/>
                <a:cs typeface="Courier New" charset="0"/>
              </a:rPr>
              <a:t>                "Pose": { ... },</a:t>
            </a:r>
            <a:br>
              <a:rPr lang="is-IS" sz="1100" b="1" kern="0" dirty="0">
                <a:solidFill>
                  <a:srgbClr val="00B0F0"/>
                </a:solidFill>
                <a:latin typeface="Courier New" charset="0"/>
                <a:cs typeface="Courier New" charset="0"/>
              </a:rPr>
            </a:br>
            <a:r>
              <a:rPr lang="is-IS" sz="1100" b="1" kern="0" dirty="0">
                <a:solidFill>
                  <a:srgbClr val="00B0F0"/>
                </a:solidFill>
                <a:latin typeface="Courier New" charset="0"/>
                <a:cs typeface="Courier New" charset="0"/>
              </a:rPr>
              <a:t>                "Quality": { ... },</a:t>
            </a:r>
          </a:p>
          <a:p>
            <a:r>
              <a:rPr lang="is-IS" sz="1100" b="1" kern="0" dirty="0">
                <a:solidFill>
                  <a:srgbClr val="00B0F0"/>
                </a:solidFill>
                <a:latin typeface="Courier New" charset="0"/>
                <a:cs typeface="Courier New" charset="0"/>
              </a:rPr>
              <a:t>                "Confidence": number</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a:t>
            </a:r>
          </a:p>
        </p:txBody>
      </p:sp>
      <p:sp>
        <p:nvSpPr>
          <p:cNvPr id="5" name="Rectangle: Rounded Corners 22">
            <a:extLst>
              <a:ext uri="{FF2B5EF4-FFF2-40B4-BE49-F238E27FC236}">
                <a16:creationId xmlns:a16="http://schemas.microsoft.com/office/drawing/2014/main" id="{6A3673FB-E8AE-AE44-B6B8-111E86A125EA}"/>
              </a:ext>
            </a:extLst>
          </p:cNvPr>
          <p:cNvSpPr/>
          <p:nvPr/>
        </p:nvSpPr>
        <p:spPr>
          <a:xfrm>
            <a:off x="125091" y="2040280"/>
            <a:ext cx="980870" cy="564996"/>
          </a:xfrm>
          <a:prstGeom prst="roundRect">
            <a:avLst>
              <a:gd name="adj" fmla="val 10603"/>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4E7147B-0D67-DC40-9F95-940974053AC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9414" y="2134440"/>
            <a:ext cx="783402" cy="397437"/>
          </a:xfrm>
          <a:prstGeom prst="rect">
            <a:avLst/>
          </a:prstGeom>
        </p:spPr>
      </p:pic>
      <p:grpSp>
        <p:nvGrpSpPr>
          <p:cNvPr id="7" name="Group 6">
            <a:extLst>
              <a:ext uri="{FF2B5EF4-FFF2-40B4-BE49-F238E27FC236}">
                <a16:creationId xmlns:a16="http://schemas.microsoft.com/office/drawing/2014/main" id="{AFBF8404-96FA-3642-BCA2-8F0BAC5157E5}"/>
              </a:ext>
            </a:extLst>
          </p:cNvPr>
          <p:cNvGrpSpPr/>
          <p:nvPr/>
        </p:nvGrpSpPr>
        <p:grpSpPr>
          <a:xfrm>
            <a:off x="2436523" y="3355441"/>
            <a:ext cx="2353289" cy="458075"/>
            <a:chOff x="1534059" y="3960697"/>
            <a:chExt cx="2353289" cy="458075"/>
          </a:xfrm>
        </p:grpSpPr>
        <p:sp>
          <p:nvSpPr>
            <p:cNvPr id="8" name="Rounded Rectangle 7">
              <a:extLst>
                <a:ext uri="{FF2B5EF4-FFF2-40B4-BE49-F238E27FC236}">
                  <a16:creationId xmlns:a16="http://schemas.microsoft.com/office/drawing/2014/main" id="{F40DC31C-2D54-BC4A-AA56-548285E3EF1B}"/>
                </a:ext>
              </a:extLst>
            </p:cNvPr>
            <p:cNvSpPr/>
            <p:nvPr/>
          </p:nvSpPr>
          <p:spPr>
            <a:xfrm>
              <a:off x="1534059" y="3960697"/>
              <a:ext cx="1844269" cy="458075"/>
            </a:xfrm>
            <a:prstGeom prst="roundRect">
              <a:avLst/>
            </a:prstGeom>
            <a:noFill/>
            <a:ln w="19050"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0CD0F05-1343-D64B-9799-D4E2C2C8A018}"/>
                </a:ext>
              </a:extLst>
            </p:cNvPr>
            <p:cNvSpPr txBox="1"/>
            <p:nvPr/>
          </p:nvSpPr>
          <p:spPr>
            <a:xfrm>
              <a:off x="1604036" y="4047421"/>
              <a:ext cx="1728358" cy="307777"/>
            </a:xfrm>
            <a:prstGeom prst="rect">
              <a:avLst/>
            </a:prstGeom>
            <a:noFill/>
          </p:spPr>
          <p:txBody>
            <a:bodyPr wrap="none" rtlCol="0">
              <a:spAutoFit/>
            </a:bodyPr>
            <a:lstStyle/>
            <a:p>
              <a:pPr>
                <a:spcAft>
                  <a:spcPts val="1800"/>
                </a:spcAft>
              </a:pPr>
              <a:r>
                <a:rPr lang="en-US" sz="1400">
                  <a:solidFill>
                    <a:srgbClr val="FFFFFF"/>
                  </a:solidFill>
                  <a:latin typeface="Amazon Ember" panose="020B0603020204020204" pitchFamily="34" charset="0"/>
                  <a:ea typeface="Amazon Ember" panose="020B0603020204020204" pitchFamily="34" charset="0"/>
                  <a:cs typeface="Amazon Ember" panose="020B0603020204020204" pitchFamily="34" charset="0"/>
                </a:rPr>
                <a:t>GetPersonTracking</a:t>
              </a: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 name="Straight Arrow Connector 9">
              <a:extLst>
                <a:ext uri="{FF2B5EF4-FFF2-40B4-BE49-F238E27FC236}">
                  <a16:creationId xmlns:a16="http://schemas.microsoft.com/office/drawing/2014/main" id="{B72C2DE4-AF11-C34B-9926-4AAB15937951}"/>
                </a:ext>
              </a:extLst>
            </p:cNvPr>
            <p:cNvCxnSpPr/>
            <p:nvPr/>
          </p:nvCxnSpPr>
          <p:spPr>
            <a:xfrm>
              <a:off x="3378326" y="4181732"/>
              <a:ext cx="509022" cy="4668"/>
            </a:xfrm>
            <a:prstGeom prst="straightConnector1">
              <a:avLst/>
            </a:prstGeom>
            <a:ln w="19050"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82F4C463-4ADC-8645-AD54-BC1BDAC4DA9C}"/>
              </a:ext>
            </a:extLst>
          </p:cNvPr>
          <p:cNvGrpSpPr/>
          <p:nvPr/>
        </p:nvGrpSpPr>
        <p:grpSpPr>
          <a:xfrm>
            <a:off x="1175411" y="2558975"/>
            <a:ext cx="1854273" cy="458075"/>
            <a:chOff x="1534059" y="3960697"/>
            <a:chExt cx="1854273" cy="458075"/>
          </a:xfrm>
        </p:grpSpPr>
        <p:sp>
          <p:nvSpPr>
            <p:cNvPr id="12" name="Rounded Rectangle 11">
              <a:extLst>
                <a:ext uri="{FF2B5EF4-FFF2-40B4-BE49-F238E27FC236}">
                  <a16:creationId xmlns:a16="http://schemas.microsoft.com/office/drawing/2014/main" id="{8EA3AF58-B09C-EF4E-A8C0-26609CB3B0BE}"/>
                </a:ext>
              </a:extLst>
            </p:cNvPr>
            <p:cNvSpPr/>
            <p:nvPr/>
          </p:nvSpPr>
          <p:spPr>
            <a:xfrm>
              <a:off x="1534059" y="3960697"/>
              <a:ext cx="1844269" cy="458075"/>
            </a:xfrm>
            <a:prstGeom prst="roundRect">
              <a:avLst/>
            </a:prstGeom>
            <a:noFill/>
            <a:ln w="19050"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F3EFFAD-1B85-3340-B06E-A76EB2E3707C}"/>
                </a:ext>
              </a:extLst>
            </p:cNvPr>
            <p:cNvSpPr txBox="1"/>
            <p:nvPr/>
          </p:nvSpPr>
          <p:spPr>
            <a:xfrm>
              <a:off x="1546161" y="4024271"/>
              <a:ext cx="1842171" cy="307777"/>
            </a:xfrm>
            <a:prstGeom prst="rect">
              <a:avLst/>
            </a:prstGeom>
            <a:noFill/>
          </p:spPr>
          <p:txBody>
            <a:bodyPr wrap="none" rtlCol="0">
              <a:spAutoFit/>
            </a:bodyPr>
            <a:lstStyle/>
            <a:p>
              <a:pPr>
                <a:spcAft>
                  <a:spcPts val="1800"/>
                </a:spcAft>
              </a:pPr>
              <a:r>
                <a:rPr lang="en-US"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StartPersonTracking</a:t>
              </a: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4" name="Straight Arrow Connector 13">
            <a:extLst>
              <a:ext uri="{FF2B5EF4-FFF2-40B4-BE49-F238E27FC236}">
                <a16:creationId xmlns:a16="http://schemas.microsoft.com/office/drawing/2014/main" id="{71CA4793-5396-D743-A303-6772BA424535}"/>
              </a:ext>
            </a:extLst>
          </p:cNvPr>
          <p:cNvCxnSpPr/>
          <p:nvPr/>
        </p:nvCxnSpPr>
        <p:spPr>
          <a:xfrm flipH="1">
            <a:off x="2882096" y="3050020"/>
            <a:ext cx="1694" cy="271920"/>
          </a:xfrm>
          <a:prstGeom prst="straightConnector1">
            <a:avLst/>
          </a:prstGeom>
          <a:ln w="19050"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85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Pathing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API</a:t>
            </a:r>
          </a:p>
          <a:p>
            <a:pPr marL="1085850" lvl="1" indent="-342900">
              <a:buFont typeface="Arial" panose="020B0604020202020204" pitchFamily="34" charset="0"/>
              <a:buChar char="•"/>
            </a:pPr>
            <a:r>
              <a:rPr lang="en-US" dirty="0">
                <a:hlinkClick r:id="rId3"/>
              </a:rPr>
              <a:t>StartPersonTracking</a:t>
            </a:r>
            <a:endParaRPr lang="en-US" dirty="0"/>
          </a:p>
          <a:p>
            <a:pPr marL="1085850" lvl="1" indent="-342900">
              <a:buFont typeface="Arial" panose="020B0604020202020204" pitchFamily="34" charset="0"/>
              <a:buChar char="•"/>
            </a:pPr>
            <a:r>
              <a:rPr lang="en-US" dirty="0">
                <a:hlinkClick r:id="rId4"/>
              </a:rPr>
              <a:t>GetPersonTracking</a:t>
            </a:r>
            <a:endParaRPr lang="en-US" dirty="0"/>
          </a:p>
          <a:p>
            <a:pPr marL="108585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747714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023AB-E0F4-924F-B342-410F2E137C99}"/>
              </a:ext>
            </a:extLst>
          </p:cNvPr>
          <p:cNvSpPr>
            <a:spLocks noGrp="1"/>
          </p:cNvSpPr>
          <p:nvPr>
            <p:ph type="title"/>
          </p:nvPr>
        </p:nvSpPr>
        <p:spPr/>
        <p:txBody>
          <a:bodyPr/>
          <a:lstStyle/>
          <a:p>
            <a:r>
              <a:rPr lang="en-US" dirty="0"/>
              <a:t>Working with Streaming Video</a:t>
            </a:r>
          </a:p>
        </p:txBody>
      </p:sp>
      <p:sp>
        <p:nvSpPr>
          <p:cNvPr id="9" name="Content Placeholder 8">
            <a:extLst>
              <a:ext uri="{FF2B5EF4-FFF2-40B4-BE49-F238E27FC236}">
                <a16:creationId xmlns:a16="http://schemas.microsoft.com/office/drawing/2014/main" id="{88A765D2-0E39-4D4E-ADBF-1CBA7AA2F689}"/>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2"/>
              </a:rPr>
              <a:t>CreateStreamProcessor</a:t>
            </a:r>
            <a:endParaRPr lang="en-US" dirty="0"/>
          </a:p>
          <a:p>
            <a:pPr marL="342900" indent="-342900">
              <a:buFont typeface="Arial" panose="020B0604020202020204" pitchFamily="34" charset="0"/>
              <a:buChar char="•"/>
            </a:pPr>
            <a:r>
              <a:rPr lang="en-US" dirty="0">
                <a:hlinkClick r:id="rId3"/>
              </a:rPr>
              <a:t>StartStreamProcessor</a:t>
            </a:r>
            <a:endParaRPr lang="en-US" dirty="0"/>
          </a:p>
          <a:p>
            <a:pPr marL="342900" indent="-342900">
              <a:buFont typeface="Arial" panose="020B0604020202020204" pitchFamily="34" charset="0"/>
              <a:buChar char="•"/>
            </a:pPr>
            <a:r>
              <a:rPr lang="en-US" dirty="0">
                <a:hlinkClick r:id="rId4"/>
              </a:rPr>
              <a:t>StopStreamProcessor</a:t>
            </a:r>
            <a:endParaRPr lang="en-US" dirty="0"/>
          </a:p>
          <a:p>
            <a:pPr marL="342900" indent="-342900">
              <a:buFont typeface="Arial" panose="020B0604020202020204" pitchFamily="34" charset="0"/>
              <a:buChar char="•"/>
            </a:pPr>
            <a:r>
              <a:rPr lang="en-US" dirty="0">
                <a:hlinkClick r:id="rId5"/>
              </a:rPr>
              <a:t>DescribeStreamProcessor</a:t>
            </a:r>
            <a:endParaRPr lang="en-US" dirty="0"/>
          </a:p>
          <a:p>
            <a:pPr marL="342900" indent="-342900">
              <a:buFont typeface="Arial" panose="020B0604020202020204" pitchFamily="34" charset="0"/>
              <a:buChar char="•"/>
            </a:pPr>
            <a:r>
              <a:rPr lang="en-US" dirty="0">
                <a:hlinkClick r:id="rId6"/>
              </a:rPr>
              <a:t>DeleteStreamProcessor</a:t>
            </a:r>
            <a:endParaRPr lang="en-US" dirty="0"/>
          </a:p>
          <a:p>
            <a:pPr marL="342900" indent="-342900">
              <a:buFont typeface="Arial" panose="020B0604020202020204" pitchFamily="34" charset="0"/>
              <a:buChar char="•"/>
            </a:pPr>
            <a:r>
              <a:rPr lang="en-US" dirty="0">
                <a:hlinkClick r:id="rId7"/>
              </a:rPr>
              <a:t>ListStreamProcessor</a:t>
            </a:r>
            <a:endParaRPr lang="en-US" dirty="0"/>
          </a:p>
          <a:p>
            <a:endParaRPr lang="en-US" dirty="0"/>
          </a:p>
          <a:p>
            <a:endParaRPr lang="en-US" dirty="0"/>
          </a:p>
        </p:txBody>
      </p:sp>
      <p:pic>
        <p:nvPicPr>
          <p:cNvPr id="5" name="Picture 4">
            <a:extLst>
              <a:ext uri="{FF2B5EF4-FFF2-40B4-BE49-F238E27FC236}">
                <a16:creationId xmlns:a16="http://schemas.microsoft.com/office/drawing/2014/main" id="{17AAA42D-1602-AF46-8A89-4AB4342AB3E1}"/>
              </a:ext>
            </a:extLst>
          </p:cNvPr>
          <p:cNvPicPr>
            <a:picLocks noChangeAspect="1"/>
          </p:cNvPicPr>
          <p:nvPr/>
        </p:nvPicPr>
        <p:blipFill>
          <a:blip r:embed="rId8"/>
          <a:stretch>
            <a:fillRect/>
          </a:stretch>
        </p:blipFill>
        <p:spPr>
          <a:xfrm>
            <a:off x="5435193" y="275390"/>
            <a:ext cx="3650285" cy="4287868"/>
          </a:xfrm>
          <a:prstGeom prst="rect">
            <a:avLst/>
          </a:prstGeom>
        </p:spPr>
      </p:pic>
    </p:spTree>
    <p:extLst>
      <p:ext uri="{BB962C8B-B14F-4D97-AF65-F5344CB8AC3E}">
        <p14:creationId xmlns:p14="http://schemas.microsoft.com/office/powerpoint/2010/main" val="4071507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Tree>
    <p:extLst>
      <p:ext uri="{BB962C8B-B14F-4D97-AF65-F5344CB8AC3E}">
        <p14:creationId xmlns:p14="http://schemas.microsoft.com/office/powerpoint/2010/main" val="2226353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20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102" y="1385455"/>
            <a:ext cx="1941539" cy="1290917"/>
          </a:xfrm>
          <a:prstGeom prst="rect">
            <a:avLst/>
          </a:prstGeom>
        </p:spPr>
      </p:pic>
      <p:pic>
        <p:nvPicPr>
          <p:cNvPr id="2060" name="Picture 20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3156">
            <a:off x="6592271" y="3080506"/>
            <a:ext cx="2142800" cy="1514864"/>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4357" y="2187484"/>
            <a:ext cx="1652781" cy="2479172"/>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20636" y="1986266"/>
            <a:ext cx="1901316" cy="2471142"/>
          </a:xfrm>
          <a:prstGeom prst="rect">
            <a:avLst/>
          </a:prstGeom>
        </p:spPr>
      </p:pic>
      <p:sp>
        <p:nvSpPr>
          <p:cNvPr id="6" name="Title 5"/>
          <p:cNvSpPr>
            <a:spLocks noGrp="1"/>
          </p:cNvSpPr>
          <p:nvPr>
            <p:ph type="title"/>
          </p:nvPr>
        </p:nvSpPr>
        <p:spPr/>
        <p:txBody>
          <a:bodyPr/>
          <a:lstStyle/>
          <a:p>
            <a:pPr algn="ctr"/>
            <a:r>
              <a:rPr lang="en-US" dirty="0"/>
              <a:t>Validating or Indexing user-generated content</a:t>
            </a:r>
          </a:p>
        </p:txBody>
      </p:sp>
      <p:pic>
        <p:nvPicPr>
          <p:cNvPr id="10" name="Content Placeholder 9"/>
          <p:cNvPicPr>
            <a:picLocks noGrp="1" noChangeAspect="1"/>
          </p:cNvPicPr>
          <p:nvPr>
            <p:ph sz="quarter" idx="4294967295"/>
          </p:nvPr>
        </p:nvPicPr>
        <p:blipFill>
          <a:blip r:embed="rId7" cstate="screen">
            <a:extLst>
              <a:ext uri="{28A0092B-C50C-407E-A947-70E740481C1C}">
                <a14:useLocalDpi xmlns:a14="http://schemas.microsoft.com/office/drawing/2010/main"/>
              </a:ext>
            </a:extLst>
          </a:blip>
          <a:stretch>
            <a:fillRect/>
          </a:stretch>
        </p:blipFill>
        <p:spPr>
          <a:xfrm rot="19676205">
            <a:off x="0" y="2078038"/>
            <a:ext cx="1643063" cy="1641475"/>
          </a:xfrm>
        </p:spPr>
      </p:pic>
      <p:sp>
        <p:nvSpPr>
          <p:cNvPr id="4" name="Rounded Rectangle 3"/>
          <p:cNvSpPr/>
          <p:nvPr/>
        </p:nvSpPr>
        <p:spPr>
          <a:xfrm>
            <a:off x="6189731" y="1440584"/>
            <a:ext cx="1177996" cy="1104967"/>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rot="20847936">
            <a:off x="5164804" y="2938833"/>
            <a:ext cx="1190512" cy="1690529"/>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rot="19689788">
            <a:off x="1173327" y="2098368"/>
            <a:ext cx="957394" cy="1341002"/>
          </a:xfrm>
          <a:prstGeom prst="roundRect">
            <a:avLst/>
          </a:prstGeom>
          <a:noFill/>
          <a:ln w="19050">
            <a:solidFill>
              <a:schemeClr val="accent2">
                <a:lumMod val="75000"/>
              </a:schemeClr>
            </a:solidFill>
          </a:ln>
          <a:effectLst>
            <a:glow rad="38100">
              <a:schemeClr val="accent2">
                <a:lumMod val="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054288" y="2094566"/>
            <a:ext cx="1122249" cy="1571911"/>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7303136" y="769507"/>
            <a:ext cx="1863103" cy="77400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Amazon Ember"/>
              </a:rPr>
              <a:t>Age range – </a:t>
            </a:r>
            <a:r>
              <a:rPr lang="en-US" sz="1000" dirty="0">
                <a:solidFill>
                  <a:srgbClr val="474746"/>
                </a:solidFill>
                <a:latin typeface="Amazon Ember"/>
              </a:rPr>
              <a:t>26–43</a:t>
            </a:r>
            <a:r>
              <a:rPr lang="en-US" sz="1000" dirty="0">
                <a:latin typeface="Amazon Ember"/>
              </a:rPr>
              <a:t> years</a:t>
            </a:r>
          </a:p>
          <a:p>
            <a:pPr algn="ctr"/>
            <a:r>
              <a:rPr lang="en-US" sz="1000" dirty="0">
                <a:latin typeface="Amazon Ember"/>
              </a:rPr>
              <a:t>Wearing glasses – 99.9%</a:t>
            </a:r>
          </a:p>
        </p:txBody>
      </p:sp>
      <p:sp>
        <p:nvSpPr>
          <p:cNvPr id="14" name="Rounded Rectangle 13"/>
          <p:cNvSpPr/>
          <p:nvPr/>
        </p:nvSpPr>
        <p:spPr>
          <a:xfrm>
            <a:off x="53788" y="1290917"/>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Eyes closed – 94%</a:t>
            </a:r>
          </a:p>
        </p:txBody>
      </p:sp>
      <p:cxnSp>
        <p:nvCxnSpPr>
          <p:cNvPr id="15" name="Straight Connector 14"/>
          <p:cNvCxnSpPr>
            <a:stCxn id="8" idx="0"/>
            <a:endCxn id="14" idx="2"/>
          </p:cNvCxnSpPr>
          <p:nvPr/>
        </p:nvCxnSpPr>
        <p:spPr>
          <a:xfrm flipH="1" flipV="1">
            <a:off x="827402" y="1767327"/>
            <a:ext cx="470931" cy="431916"/>
          </a:xfrm>
          <a:prstGeom prst="line">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117275" y="1013221"/>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Mouth open –  96%</a:t>
            </a:r>
          </a:p>
          <a:p>
            <a:pPr algn="ctr"/>
            <a:r>
              <a:rPr lang="en-US" sz="1100" dirty="0">
                <a:latin typeface="Amazon Ember"/>
              </a:rPr>
              <a:t>Eyes closed – 94%</a:t>
            </a:r>
          </a:p>
        </p:txBody>
      </p:sp>
      <p:cxnSp>
        <p:nvCxnSpPr>
          <p:cNvPr id="21" name="Elbow Connector 20"/>
          <p:cNvCxnSpPr>
            <a:stCxn id="7" idx="0"/>
            <a:endCxn id="20" idx="2"/>
          </p:cNvCxnSpPr>
          <p:nvPr/>
        </p:nvCxnSpPr>
        <p:spPr>
          <a:xfrm rot="16200000" flipV="1">
            <a:off x="4494894" y="1877257"/>
            <a:ext cx="1469348" cy="69409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2068184" y="940321"/>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Barrack Obama – 100%</a:t>
            </a:r>
          </a:p>
        </p:txBody>
      </p:sp>
      <p:cxnSp>
        <p:nvCxnSpPr>
          <p:cNvPr id="32" name="Elbow Connector 31"/>
          <p:cNvCxnSpPr>
            <a:stCxn id="9" idx="0"/>
            <a:endCxn id="29" idx="2"/>
          </p:cNvCxnSpPr>
          <p:nvPr/>
        </p:nvCxnSpPr>
        <p:spPr>
          <a:xfrm rot="16200000" flipV="1">
            <a:off x="2889689" y="1368841"/>
            <a:ext cx="677835" cy="773615"/>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4" idx="0"/>
            <a:endCxn id="5" idx="1"/>
          </p:cNvCxnSpPr>
          <p:nvPr/>
        </p:nvCxnSpPr>
        <p:spPr>
          <a:xfrm rot="5400000" flipH="1" flipV="1">
            <a:off x="6898894" y="1036343"/>
            <a:ext cx="284076" cy="524407"/>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rot="1458983">
            <a:off x="7206390" y="3084572"/>
            <a:ext cx="879498" cy="1231895"/>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ounded Rectangle 40"/>
          <p:cNvSpPr/>
          <p:nvPr/>
        </p:nvSpPr>
        <p:spPr>
          <a:xfrm>
            <a:off x="7614244" y="2322922"/>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Not smiling – 60.3%</a:t>
            </a:r>
          </a:p>
          <a:p>
            <a:pPr algn="ctr"/>
            <a:r>
              <a:rPr lang="en-US" sz="1100" dirty="0">
                <a:latin typeface="Amazon Ember"/>
              </a:rPr>
              <a:t>Female – 100%</a:t>
            </a:r>
          </a:p>
        </p:txBody>
      </p:sp>
      <p:cxnSp>
        <p:nvCxnSpPr>
          <p:cNvPr id="42" name="Elbow Connector 41"/>
          <p:cNvCxnSpPr>
            <a:stCxn id="40" idx="3"/>
            <a:endCxn id="41" idx="2"/>
          </p:cNvCxnSpPr>
          <p:nvPr/>
        </p:nvCxnSpPr>
        <p:spPr>
          <a:xfrm flipV="1">
            <a:off x="8046876" y="2799332"/>
            <a:ext cx="332613" cy="1082266"/>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24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2061"/>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2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5" grpId="0" animBg="1"/>
      <p:bldP spid="14" grpId="0" animBg="1"/>
      <p:bldP spid="20" grpId="0" animBg="1"/>
      <p:bldP spid="29" grpId="0" animBg="1"/>
      <p:bldP spid="40" grpId="0" animBg="1"/>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119" name="Content Placeholder 8"/>
          <p:cNvPicPr>
            <a:picLocks noGrp="1" noChangeAspect="1"/>
          </p:cNvPicPr>
          <p:nvPr>
            <p:ph sz="half" idx="4294967295"/>
          </p:nvPr>
        </p:nvPicPr>
        <p:blipFill>
          <a:blip r:embed="rId3" cstate="screen">
            <a:extLst>
              <a:ext uri="{28A0092B-C50C-407E-A947-70E740481C1C}">
                <a14:useLocalDpi xmlns:a14="http://schemas.microsoft.com/office/drawing/2010/main"/>
              </a:ext>
            </a:extLst>
          </a:blip>
          <a:stretch>
            <a:fillRect/>
          </a:stretch>
        </p:blipFill>
        <p:spPr>
          <a:xfrm>
            <a:off x="8774113" y="1797050"/>
            <a:ext cx="369887" cy="4445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4204" y="1534677"/>
            <a:ext cx="416459" cy="431885"/>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70" y="2640175"/>
            <a:ext cx="636289" cy="614984"/>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7003" y="1510100"/>
            <a:ext cx="400865" cy="481038"/>
          </a:xfrm>
          <a:prstGeom prst="rect">
            <a:avLst/>
          </a:prstGeom>
        </p:spPr>
      </p:pic>
      <p:cxnSp>
        <p:nvCxnSpPr>
          <p:cNvPr id="29" name="Straight Arrow Connector 28"/>
          <p:cNvCxnSpPr/>
          <p:nvPr/>
        </p:nvCxnSpPr>
        <p:spPr>
          <a:xfrm>
            <a:off x="654132" y="1737727"/>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0901" y="1817565"/>
            <a:ext cx="952781" cy="430887"/>
          </a:xfrm>
          <a:prstGeom prst="rect">
            <a:avLst/>
          </a:prstGeom>
          <a:noFill/>
        </p:spPr>
        <p:txBody>
          <a:bodyPr wrap="square" rtlCol="0">
            <a:spAutoFit/>
          </a:bodyPr>
          <a:lstStyle/>
          <a:p>
            <a:r>
              <a:rPr lang="en-US" sz="1100" dirty="0">
                <a:latin typeface="Amazon Ember Light"/>
              </a:rPr>
              <a:t>2. Submit picture</a:t>
            </a:r>
          </a:p>
        </p:txBody>
      </p:sp>
      <p:cxnSp>
        <p:nvCxnSpPr>
          <p:cNvPr id="33" name="Straight Arrow Connector 32"/>
          <p:cNvCxnSpPr/>
          <p:nvPr/>
        </p:nvCxnSpPr>
        <p:spPr>
          <a:xfrm>
            <a:off x="1900663" y="177732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498132" y="3367325"/>
            <a:ext cx="1254840" cy="261610"/>
          </a:xfrm>
          <a:prstGeom prst="rect">
            <a:avLst/>
          </a:prstGeom>
          <a:noFill/>
        </p:spPr>
        <p:txBody>
          <a:bodyPr wrap="square" rtlCol="0">
            <a:spAutoFit/>
          </a:bodyPr>
          <a:lstStyle/>
          <a:p>
            <a:r>
              <a:rPr lang="en-US" sz="1100" dirty="0">
                <a:latin typeface="Amazon Ember Light"/>
              </a:rPr>
              <a:t>4. DetectFaces</a:t>
            </a:r>
          </a:p>
        </p:txBody>
      </p:sp>
      <p:sp>
        <p:nvSpPr>
          <p:cNvPr id="56" name="TextBox 55"/>
          <p:cNvSpPr txBox="1"/>
          <p:nvPr/>
        </p:nvSpPr>
        <p:spPr>
          <a:xfrm>
            <a:off x="6163897" y="3288686"/>
            <a:ext cx="1416518" cy="1107996"/>
          </a:xfrm>
          <a:prstGeom prst="rect">
            <a:avLst/>
          </a:prstGeom>
          <a:noFill/>
        </p:spPr>
        <p:txBody>
          <a:bodyPr wrap="square" rtlCol="0">
            <a:spAutoFit/>
          </a:bodyPr>
          <a:lstStyle/>
          <a:p>
            <a:r>
              <a:rPr lang="en-US" sz="1100" dirty="0">
                <a:latin typeface="Amazon Ember Light"/>
              </a:rPr>
              <a:t>8. SearchFaces </a:t>
            </a:r>
          </a:p>
          <a:p>
            <a:pPr marL="171450" indent="-171450">
              <a:buFontTx/>
              <a:buChar char="-"/>
            </a:pPr>
            <a:r>
              <a:rPr lang="en-US" sz="1100" dirty="0">
                <a:latin typeface="Amazon Ember Light"/>
              </a:rPr>
              <a:t>Blacklist</a:t>
            </a:r>
          </a:p>
          <a:p>
            <a:pPr marL="171450" indent="-171450">
              <a:buFontTx/>
              <a:buChar char="-"/>
            </a:pPr>
            <a:r>
              <a:rPr lang="en-US" sz="1100" dirty="0">
                <a:latin typeface="Amazon Ember Light"/>
              </a:rPr>
              <a:t>Whitelist</a:t>
            </a:r>
          </a:p>
          <a:p>
            <a:pPr marL="171450" indent="-171450">
              <a:buFontTx/>
              <a:buChar char="-"/>
            </a:pPr>
            <a:r>
              <a:rPr lang="en-US" sz="1100" dirty="0">
                <a:latin typeface="Amazon Ember Light"/>
              </a:rPr>
              <a:t>Duplicate check</a:t>
            </a:r>
          </a:p>
          <a:p>
            <a:pPr marL="171450" indent="-171450">
              <a:buFontTx/>
              <a:buChar char="-"/>
            </a:pPr>
            <a:r>
              <a:rPr lang="en-US" sz="1100" dirty="0">
                <a:latin typeface="Amazon Ember Light"/>
              </a:rPr>
              <a:t>Persons of interest</a:t>
            </a:r>
          </a:p>
        </p:txBody>
      </p:sp>
      <p:cxnSp>
        <p:nvCxnSpPr>
          <p:cNvPr id="62" name="Straight Arrow Connector 61"/>
          <p:cNvCxnSpPr>
            <a:stCxn id="9" idx="0"/>
            <a:endCxn id="3" idx="2"/>
          </p:cNvCxnSpPr>
          <p:nvPr/>
        </p:nvCxnSpPr>
        <p:spPr>
          <a:xfrm flipV="1">
            <a:off x="394715" y="2037028"/>
            <a:ext cx="16913" cy="603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41088" y="2782854"/>
            <a:ext cx="952781" cy="261610"/>
          </a:xfrm>
          <a:prstGeom prst="rect">
            <a:avLst/>
          </a:prstGeom>
          <a:noFill/>
        </p:spPr>
        <p:txBody>
          <a:bodyPr wrap="square" rtlCol="0">
            <a:spAutoFit/>
          </a:bodyPr>
          <a:lstStyle/>
          <a:p>
            <a:r>
              <a:rPr lang="en-US" sz="1100" dirty="0">
                <a:latin typeface="Amazon Ember Light"/>
              </a:rPr>
              <a:t>1. Live pic</a:t>
            </a:r>
          </a:p>
        </p:txBody>
      </p:sp>
      <p:sp>
        <p:nvSpPr>
          <p:cNvPr id="67" name="TextBox 66"/>
          <p:cNvSpPr txBox="1"/>
          <p:nvPr/>
        </p:nvSpPr>
        <p:spPr>
          <a:xfrm>
            <a:off x="1404794" y="1959107"/>
            <a:ext cx="952781" cy="430887"/>
          </a:xfrm>
          <a:prstGeom prst="rect">
            <a:avLst/>
          </a:prstGeom>
          <a:noFill/>
        </p:spPr>
        <p:txBody>
          <a:bodyPr wrap="square" rtlCol="0">
            <a:spAutoFit/>
          </a:bodyPr>
          <a:lstStyle/>
          <a:p>
            <a:r>
              <a:rPr lang="en-US" sz="1100" dirty="0">
                <a:latin typeface="Amazon Ember Light"/>
              </a:rPr>
              <a:t>3. Store live pic</a:t>
            </a:r>
          </a:p>
        </p:txBody>
      </p:sp>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60601" y="3934363"/>
            <a:ext cx="385101" cy="464387"/>
          </a:xfrm>
          <a:prstGeom prst="rect">
            <a:avLst/>
          </a:prstGeom>
        </p:spPr>
      </p:pic>
      <p:cxnSp>
        <p:nvCxnSpPr>
          <p:cNvPr id="46" name="Straight Arrow Connector 45"/>
          <p:cNvCxnSpPr>
            <a:stCxn id="87" idx="2"/>
            <a:endCxn id="21" idx="0"/>
          </p:cNvCxnSpPr>
          <p:nvPr/>
        </p:nvCxnSpPr>
        <p:spPr>
          <a:xfrm>
            <a:off x="2653151" y="3176590"/>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767090" y="4410114"/>
            <a:ext cx="958599"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cxnSp>
        <p:nvCxnSpPr>
          <p:cNvPr id="50" name="Straight Arrow Connector 49"/>
          <p:cNvCxnSpPr>
            <a:stCxn id="92" idx="2"/>
            <a:endCxn id="81" idx="0"/>
          </p:cNvCxnSpPr>
          <p:nvPr/>
        </p:nvCxnSpPr>
        <p:spPr>
          <a:xfrm>
            <a:off x="5933576" y="3237542"/>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Picture 8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1026" y="3995315"/>
            <a:ext cx="385101" cy="464387"/>
          </a:xfrm>
          <a:prstGeom prst="rect">
            <a:avLst/>
          </a:prstGeom>
        </p:spPr>
      </p:pic>
      <p:sp>
        <p:nvSpPr>
          <p:cNvPr id="90" name="TextBox 89"/>
          <p:cNvSpPr txBox="1"/>
          <p:nvPr/>
        </p:nvSpPr>
        <p:spPr>
          <a:xfrm>
            <a:off x="5341811" y="4423853"/>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3" name="TextBox 92"/>
          <p:cNvSpPr txBox="1"/>
          <p:nvPr/>
        </p:nvSpPr>
        <p:spPr>
          <a:xfrm>
            <a:off x="2488348" y="1257678"/>
            <a:ext cx="738173" cy="261610"/>
          </a:xfrm>
          <a:prstGeom prst="rect">
            <a:avLst/>
          </a:prstGeom>
          <a:noFill/>
        </p:spPr>
        <p:txBody>
          <a:bodyPr wrap="square" rtlCol="0">
            <a:spAutoFit/>
          </a:bodyPr>
          <a:lstStyle/>
          <a:p>
            <a:r>
              <a:rPr lang="en-US" sz="1100" dirty="0">
                <a:latin typeface="Amazon Ember Light"/>
              </a:rPr>
              <a:t>Lambda</a:t>
            </a:r>
          </a:p>
        </p:txBody>
      </p:sp>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95392" y="1404556"/>
            <a:ext cx="632472" cy="632472"/>
          </a:xfrm>
          <a:prstGeom prst="rect">
            <a:avLst/>
          </a:prstGeom>
        </p:spPr>
      </p:pic>
      <p:pic>
        <p:nvPicPr>
          <p:cNvPr id="37" name="Picture 3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69457" y="1562955"/>
            <a:ext cx="328807" cy="396503"/>
          </a:xfrm>
          <a:prstGeom prst="rect">
            <a:avLst/>
          </a:prstGeom>
        </p:spPr>
      </p:pic>
      <p:cxnSp>
        <p:nvCxnSpPr>
          <p:cNvPr id="41" name="Straight Arrow Connector 40"/>
          <p:cNvCxnSpPr>
            <a:stCxn id="19" idx="3"/>
            <a:endCxn id="37" idx="1"/>
          </p:cNvCxnSpPr>
          <p:nvPr/>
        </p:nvCxnSpPr>
        <p:spPr>
          <a:xfrm>
            <a:off x="3057868" y="1750619"/>
            <a:ext cx="1911589" cy="1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628614" y="1200722"/>
            <a:ext cx="1385247" cy="261610"/>
          </a:xfrm>
          <a:prstGeom prst="rect">
            <a:avLst/>
          </a:prstGeom>
          <a:noFill/>
        </p:spPr>
        <p:txBody>
          <a:bodyPr wrap="square" rtlCol="0">
            <a:spAutoFit/>
          </a:bodyPr>
          <a:lstStyle/>
          <a:p>
            <a:r>
              <a:rPr lang="en-US" sz="1100" dirty="0">
                <a:latin typeface="Amazon Ember Light"/>
              </a:rPr>
              <a:t>Step functions</a:t>
            </a:r>
          </a:p>
        </p:txBody>
      </p:sp>
      <p:sp>
        <p:nvSpPr>
          <p:cNvPr id="72" name="TextBox 71"/>
          <p:cNvSpPr txBox="1"/>
          <p:nvPr/>
        </p:nvSpPr>
        <p:spPr>
          <a:xfrm>
            <a:off x="3004294" y="3291560"/>
            <a:ext cx="1246045" cy="430887"/>
          </a:xfrm>
          <a:prstGeom prst="rect">
            <a:avLst/>
          </a:prstGeom>
          <a:noFill/>
        </p:spPr>
        <p:txBody>
          <a:bodyPr wrap="square" rtlCol="0">
            <a:spAutoFit/>
          </a:bodyPr>
          <a:lstStyle/>
          <a:p>
            <a:r>
              <a:rPr lang="en-US" sz="1100" dirty="0">
                <a:latin typeface="Amazon Ember Light"/>
              </a:rPr>
              <a:t>5.RecognizeCelebrities</a:t>
            </a:r>
          </a:p>
        </p:txBody>
      </p:sp>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8351" y="3969001"/>
            <a:ext cx="385101" cy="464387"/>
          </a:xfrm>
          <a:prstGeom prst="rect">
            <a:avLst/>
          </a:prstGeom>
        </p:spPr>
      </p:pic>
      <p:cxnSp>
        <p:nvCxnSpPr>
          <p:cNvPr id="71" name="Straight Arrow Connector 70"/>
          <p:cNvCxnSpPr>
            <a:stCxn id="86" idx="2"/>
            <a:endCxn id="70" idx="0"/>
          </p:cNvCxnSpPr>
          <p:nvPr/>
        </p:nvCxnSpPr>
        <p:spPr>
          <a:xfrm>
            <a:off x="4240901" y="3211228"/>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168802" y="4408751"/>
            <a:ext cx="932454"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74" name="TextBox 73"/>
          <p:cNvSpPr txBox="1"/>
          <p:nvPr/>
        </p:nvSpPr>
        <p:spPr>
          <a:xfrm>
            <a:off x="4601481" y="3300654"/>
            <a:ext cx="1412854" cy="430887"/>
          </a:xfrm>
          <a:prstGeom prst="rect">
            <a:avLst/>
          </a:prstGeom>
          <a:noFill/>
        </p:spPr>
        <p:txBody>
          <a:bodyPr wrap="square" rtlCol="0">
            <a:spAutoFit/>
          </a:bodyPr>
          <a:lstStyle/>
          <a:p>
            <a:r>
              <a:rPr lang="en-US" sz="1100" dirty="0">
                <a:latin typeface="Amazon Ember Light"/>
              </a:rPr>
              <a:t>7.DetectModerationLabels</a:t>
            </a:r>
          </a:p>
        </p:txBody>
      </p:sp>
      <p:cxnSp>
        <p:nvCxnSpPr>
          <p:cNvPr id="76" name="Straight Arrow Connector 75"/>
          <p:cNvCxnSpPr>
            <a:endCxn id="77" idx="0"/>
          </p:cNvCxnSpPr>
          <p:nvPr/>
        </p:nvCxnSpPr>
        <p:spPr>
          <a:xfrm>
            <a:off x="7560666" y="3255159"/>
            <a:ext cx="1" cy="740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68116" y="3995315"/>
            <a:ext cx="385101" cy="464387"/>
          </a:xfrm>
          <a:prstGeom prst="rect">
            <a:avLst/>
          </a:prstGeom>
        </p:spPr>
      </p:pic>
      <p:sp>
        <p:nvSpPr>
          <p:cNvPr id="78" name="TextBox 77"/>
          <p:cNvSpPr txBox="1"/>
          <p:nvPr/>
        </p:nvSpPr>
        <p:spPr>
          <a:xfrm>
            <a:off x="7118055" y="4423853"/>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01433" y="2921353"/>
            <a:ext cx="278936" cy="289875"/>
          </a:xfrm>
          <a:prstGeom prst="rect">
            <a:avLst/>
          </a:prstGeom>
        </p:spPr>
      </p:pic>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13683" y="2886715"/>
            <a:ext cx="278936" cy="289875"/>
          </a:xfrm>
          <a:prstGeom prst="rect">
            <a:avLst/>
          </a:prstGeom>
        </p:spPr>
      </p:pic>
      <p:pic>
        <p:nvPicPr>
          <p:cNvPr id="92" name="Picture 9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94108" y="2947667"/>
            <a:ext cx="278936" cy="289875"/>
          </a:xfrm>
          <a:prstGeom prst="rect">
            <a:avLst/>
          </a:prstGeom>
        </p:spPr>
      </p:pic>
      <p:pic>
        <p:nvPicPr>
          <p:cNvPr id="94" name="Picture 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1198" y="2947667"/>
            <a:ext cx="278936" cy="289875"/>
          </a:xfrm>
          <a:prstGeom prst="rect">
            <a:avLst/>
          </a:prstGeom>
        </p:spPr>
      </p:pic>
      <p:pic>
        <p:nvPicPr>
          <p:cNvPr id="95" name="Picture 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5692" y="1303157"/>
            <a:ext cx="326929" cy="362138"/>
          </a:xfrm>
          <a:prstGeom prst="rect">
            <a:avLst/>
          </a:prstGeom>
        </p:spPr>
      </p:pic>
      <p:cxnSp>
        <p:nvCxnSpPr>
          <p:cNvPr id="96" name="Straight Arrow Connector 95"/>
          <p:cNvCxnSpPr>
            <a:stCxn id="37" idx="3"/>
            <a:endCxn id="97" idx="1"/>
          </p:cNvCxnSpPr>
          <p:nvPr/>
        </p:nvCxnSpPr>
        <p:spPr>
          <a:xfrm flipV="1">
            <a:off x="5298264" y="1746981"/>
            <a:ext cx="834428" cy="142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7" name="Picture 9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32692" y="1602043"/>
            <a:ext cx="278936" cy="289875"/>
          </a:xfrm>
          <a:prstGeom prst="rect">
            <a:avLst/>
          </a:prstGeom>
        </p:spPr>
      </p:pic>
      <p:sp>
        <p:nvSpPr>
          <p:cNvPr id="98" name="TextBox 97"/>
          <p:cNvSpPr txBox="1"/>
          <p:nvPr/>
        </p:nvSpPr>
        <p:spPr>
          <a:xfrm>
            <a:off x="5913960" y="1147461"/>
            <a:ext cx="1434812" cy="430887"/>
          </a:xfrm>
          <a:prstGeom prst="rect">
            <a:avLst/>
          </a:prstGeom>
          <a:noFill/>
        </p:spPr>
        <p:txBody>
          <a:bodyPr wrap="square" rtlCol="0">
            <a:spAutoFit/>
          </a:bodyPr>
          <a:lstStyle/>
          <a:p>
            <a:r>
              <a:rPr lang="en-US" sz="1100" dirty="0">
                <a:latin typeface="Amazon Ember Light"/>
              </a:rPr>
              <a:t>9. Store metadata </a:t>
            </a:r>
            <a:r>
              <a:rPr lang="en-US" sz="1100" dirty="0">
                <a:solidFill>
                  <a:srgbClr val="FFFFFF"/>
                </a:solidFill>
                <a:latin typeface="Amazon Ember Light"/>
              </a:rPr>
              <a:t>and</a:t>
            </a:r>
            <a:r>
              <a:rPr lang="en-US" sz="1100" dirty="0">
                <a:latin typeface="Amazon Ember Light"/>
              </a:rPr>
              <a:t> analysis</a:t>
            </a:r>
          </a:p>
        </p:txBody>
      </p:sp>
      <p:sp>
        <p:nvSpPr>
          <p:cNvPr id="114" name="Right Brace 113"/>
          <p:cNvSpPr/>
          <p:nvPr/>
        </p:nvSpPr>
        <p:spPr>
          <a:xfrm rot="16200000">
            <a:off x="4802411" y="-270381"/>
            <a:ext cx="587677" cy="547734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latin typeface="Amazon Ember Light"/>
            </a:endParaRPr>
          </a:p>
        </p:txBody>
      </p:sp>
      <p:cxnSp>
        <p:nvCxnSpPr>
          <p:cNvPr id="121" name="Straight Arrow Connector 120"/>
          <p:cNvCxnSpPr>
            <a:stCxn id="97" idx="3"/>
            <a:endCxn id="95" idx="1"/>
          </p:cNvCxnSpPr>
          <p:nvPr/>
        </p:nvCxnSpPr>
        <p:spPr>
          <a:xfrm flipV="1">
            <a:off x="6411628" y="1484226"/>
            <a:ext cx="1204064" cy="26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97" idx="3"/>
          </p:cNvCxnSpPr>
          <p:nvPr/>
        </p:nvCxnSpPr>
        <p:spPr>
          <a:xfrm>
            <a:off x="6411628" y="1746981"/>
            <a:ext cx="1131072" cy="232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7894628" y="1325044"/>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128" name="TextBox 127"/>
          <p:cNvSpPr txBox="1"/>
          <p:nvPr/>
        </p:nvSpPr>
        <p:spPr>
          <a:xfrm>
            <a:off x="7902068" y="1861323"/>
            <a:ext cx="1160122" cy="261610"/>
          </a:xfrm>
          <a:prstGeom prst="rect">
            <a:avLst/>
          </a:prstGeom>
          <a:noFill/>
        </p:spPr>
        <p:txBody>
          <a:bodyPr wrap="square" rtlCol="0">
            <a:spAutoFit/>
          </a:bodyPr>
          <a:lstStyle/>
          <a:p>
            <a:r>
              <a:rPr lang="en-US" sz="1100" dirty="0">
                <a:solidFill>
                  <a:srgbClr val="FFFFFF"/>
                </a:solidFill>
                <a:latin typeface="Amazon Ember Light"/>
              </a:rPr>
              <a:t>Elasticsearch</a:t>
            </a:r>
            <a:endParaRPr lang="en-US" sz="1100" dirty="0">
              <a:solidFill>
                <a:srgbClr val="FFFFFF"/>
              </a:solidFill>
              <a:latin typeface="Amazon Ember Light" panose="020B0403020204020204" pitchFamily="34" charset="0"/>
            </a:endParaRPr>
          </a:p>
        </p:txBody>
      </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5670" y="2845849"/>
            <a:ext cx="339019" cy="351577"/>
          </a:xfrm>
          <a:prstGeom prst="rect">
            <a:avLst/>
          </a:prstGeom>
        </p:spPr>
      </p:pic>
      <p:sp>
        <p:nvSpPr>
          <p:cNvPr id="48" name="TextBox 47"/>
          <p:cNvSpPr txBox="1"/>
          <p:nvPr/>
        </p:nvSpPr>
        <p:spPr>
          <a:xfrm>
            <a:off x="8010038" y="2551471"/>
            <a:ext cx="1378092" cy="261610"/>
          </a:xfrm>
          <a:prstGeom prst="rect">
            <a:avLst/>
          </a:prstGeom>
          <a:noFill/>
        </p:spPr>
        <p:txBody>
          <a:bodyPr wrap="square" rtlCol="0">
            <a:spAutoFit/>
          </a:bodyPr>
          <a:lstStyle/>
          <a:p>
            <a:r>
              <a:rPr lang="en-US" sz="1100" dirty="0">
                <a:latin typeface="Amazon Ember Light"/>
              </a:rPr>
              <a:t>Blacklist images</a:t>
            </a:r>
          </a:p>
        </p:txBody>
      </p:sp>
      <p:cxnSp>
        <p:nvCxnSpPr>
          <p:cNvPr id="52" name="Straight Arrow Connector 51"/>
          <p:cNvCxnSpPr/>
          <p:nvPr/>
        </p:nvCxnSpPr>
        <p:spPr>
          <a:xfrm flipH="1">
            <a:off x="7707010" y="3211228"/>
            <a:ext cx="460446" cy="73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6" grpId="0"/>
      <p:bldP spid="63" grpId="0"/>
      <p:bldP spid="67" grpId="0"/>
      <p:bldP spid="89" grpId="0"/>
      <p:bldP spid="90" grpId="0"/>
      <p:bldP spid="93" grpId="0"/>
      <p:bldP spid="51" grpId="0"/>
      <p:bldP spid="72" grpId="0"/>
      <p:bldP spid="73" grpId="0"/>
      <p:bldP spid="74" grpId="0"/>
      <p:bldP spid="78" grpId="0"/>
      <p:bldP spid="98" grpId="0"/>
      <p:bldP spid="114" grpId="0" animBg="1"/>
      <p:bldP spid="127" grpId="0"/>
      <p:bldP spid="128"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3E20C-EA29-C545-9C81-16E516287B0E}"/>
              </a:ext>
            </a:extLst>
          </p:cNvPr>
          <p:cNvSpPr>
            <a:spLocks noGrp="1"/>
          </p:cNvSpPr>
          <p:nvPr>
            <p:ph type="title"/>
          </p:nvPr>
        </p:nvSpPr>
        <p:spPr/>
        <p:txBody>
          <a:bodyPr/>
          <a:lstStyle/>
          <a:p>
            <a:r>
              <a:rPr lang="en-US" dirty="0"/>
              <a:t>Chat moderation</a:t>
            </a:r>
          </a:p>
        </p:txBody>
      </p:sp>
      <p:pic>
        <p:nvPicPr>
          <p:cNvPr id="5" name="Picture 4">
            <a:extLst>
              <a:ext uri="{FF2B5EF4-FFF2-40B4-BE49-F238E27FC236}">
                <a16:creationId xmlns:a16="http://schemas.microsoft.com/office/drawing/2014/main" id="{7258041E-0260-9047-872C-A474EFA69052}"/>
              </a:ext>
            </a:extLst>
          </p:cNvPr>
          <p:cNvPicPr>
            <a:picLocks noChangeAspect="1"/>
          </p:cNvPicPr>
          <p:nvPr/>
        </p:nvPicPr>
        <p:blipFill>
          <a:blip r:embed="rId2"/>
          <a:stretch>
            <a:fillRect/>
          </a:stretch>
        </p:blipFill>
        <p:spPr>
          <a:xfrm>
            <a:off x="1075624" y="1016812"/>
            <a:ext cx="6992978" cy="3262580"/>
          </a:xfrm>
          <a:prstGeom prst="rect">
            <a:avLst/>
          </a:prstGeom>
        </p:spPr>
      </p:pic>
      <p:sp>
        <p:nvSpPr>
          <p:cNvPr id="6" name="Rectangle 5">
            <a:extLst>
              <a:ext uri="{FF2B5EF4-FFF2-40B4-BE49-F238E27FC236}">
                <a16:creationId xmlns:a16="http://schemas.microsoft.com/office/drawing/2014/main" id="{563E7C98-3E1C-1147-85D0-FE1277C84C59}"/>
              </a:ext>
            </a:extLst>
          </p:cNvPr>
          <p:cNvSpPr/>
          <p:nvPr/>
        </p:nvSpPr>
        <p:spPr>
          <a:xfrm>
            <a:off x="952918" y="4418381"/>
            <a:ext cx="723839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aws</a:t>
            </a:r>
            <a:r>
              <a:rPr lang="en-US" sz="1200" dirty="0"/>
              <a:t>-samples/lambda-</a:t>
            </a:r>
            <a:r>
              <a:rPr lang="en-US" sz="1200" dirty="0" err="1"/>
              <a:t>refarch</a:t>
            </a:r>
            <a:r>
              <a:rPr lang="en-US" sz="1200" dirty="0"/>
              <a:t>-image-moderation-chatbot</a:t>
            </a:r>
          </a:p>
        </p:txBody>
      </p:sp>
    </p:spTree>
    <p:extLst>
      <p:ext uri="{BB962C8B-B14F-4D97-AF65-F5344CB8AC3E}">
        <p14:creationId xmlns:p14="http://schemas.microsoft.com/office/powerpoint/2010/main" val="4146812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2F2F2"/>
                </a:solidFill>
              </a:rPr>
              <a:t>Optimize</a:t>
            </a:r>
            <a:r>
              <a:rPr lang="en-US" dirty="0"/>
              <a:t> check-in / </a:t>
            </a:r>
            <a:r>
              <a:rPr lang="en-US" dirty="0">
                <a:solidFill>
                  <a:srgbClr val="F2F2F2"/>
                </a:solidFill>
              </a:rPr>
              <a:t>check-out</a:t>
            </a:r>
            <a:r>
              <a:rPr lang="en-US" dirty="0"/>
              <a:t> process</a:t>
            </a:r>
          </a:p>
        </p:txBody>
      </p:sp>
      <p:pic>
        <p:nvPicPr>
          <p:cNvPr id="2050" name="Picture 2" descr="https://c1.staticflickr.com/1/141/330340600_7ac1ac1b1f_b.jpg"/>
          <p:cNvPicPr>
            <a:picLocks noGrp="1" noChangeAspect="1" noChangeArrowheads="1"/>
          </p:cNvPicPr>
          <p:nvPr>
            <p:ph sz="quarter" idx="4294967295"/>
          </p:nvPr>
        </p:nvPicPr>
        <p:blipFill>
          <a:blip r:embed="rId3" cstate="screen">
            <a:extLst>
              <a:ext uri="{28A0092B-C50C-407E-A947-70E740481C1C}">
                <a14:useLocalDpi xmlns:a14="http://schemas.microsoft.com/office/drawing/2010/main"/>
              </a:ext>
            </a:extLst>
          </a:blip>
          <a:srcRect/>
          <a:stretch>
            <a:fillRect/>
          </a:stretch>
        </p:blipFill>
        <p:spPr bwMode="auto">
          <a:xfrm>
            <a:off x="1733687" y="817563"/>
            <a:ext cx="5381625"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647765" y="899032"/>
            <a:ext cx="384201" cy="545566"/>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rot="20847936">
            <a:off x="4908817" y="899032"/>
            <a:ext cx="384201" cy="545566"/>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2750290" y="1302500"/>
            <a:ext cx="326373" cy="457144"/>
          </a:xfrm>
          <a:prstGeom prst="roundRect">
            <a:avLst/>
          </a:prstGeom>
          <a:noFill/>
          <a:ln w="19050">
            <a:solidFill>
              <a:schemeClr val="accent2">
                <a:lumMod val="75000"/>
              </a:schemeClr>
            </a:solidFill>
          </a:ln>
          <a:effectLst>
            <a:glow rad="38100">
              <a:schemeClr val="accent2">
                <a:lumMod val="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663472" y="1073928"/>
            <a:ext cx="326373" cy="457144"/>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7352253" y="1073928"/>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- 97</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a:p>
            <a:pPr algn="ctr"/>
            <a:r>
              <a:rPr lang="en-US" sz="1100" dirty="0">
                <a:latin typeface="Amazon Ember"/>
              </a:rPr>
              <a:t>New customer</a:t>
            </a:r>
          </a:p>
        </p:txBody>
      </p:sp>
      <p:cxnSp>
        <p:nvCxnSpPr>
          <p:cNvPr id="11" name="Straight Connector 10"/>
          <p:cNvCxnSpPr>
            <a:stCxn id="5" idx="1"/>
          </p:cNvCxnSpPr>
          <p:nvPr/>
        </p:nvCxnSpPr>
        <p:spPr>
          <a:xfrm flipH="1" flipV="1">
            <a:off x="6031967" y="1302501"/>
            <a:ext cx="1320286" cy="9632"/>
          </a:xfrm>
          <a:prstGeom prst="line">
            <a:avLst/>
          </a:prstGeom>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53788" y="1290917"/>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- 94</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p:txBody>
      </p:sp>
      <p:cxnSp>
        <p:nvCxnSpPr>
          <p:cNvPr id="15" name="Straight Connector 14"/>
          <p:cNvCxnSpPr>
            <a:stCxn id="8" idx="1"/>
            <a:endCxn id="14" idx="3"/>
          </p:cNvCxnSpPr>
          <p:nvPr/>
        </p:nvCxnSpPr>
        <p:spPr>
          <a:xfrm flipH="1" flipV="1">
            <a:off x="1601016" y="1529122"/>
            <a:ext cx="1149274" cy="195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7352253" y="2471142"/>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- 99</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a:p>
            <a:pPr algn="ctr"/>
            <a:r>
              <a:rPr lang="en-US" sz="1100" dirty="0">
                <a:latin typeface="Amazon Ember"/>
              </a:rPr>
              <a:t>VIP customer</a:t>
            </a:r>
          </a:p>
        </p:txBody>
      </p:sp>
      <p:cxnSp>
        <p:nvCxnSpPr>
          <p:cNvPr id="21" name="Elbow Connector 20"/>
          <p:cNvCxnSpPr>
            <a:endCxn id="20" idx="1"/>
          </p:cNvCxnSpPr>
          <p:nvPr/>
        </p:nvCxnSpPr>
        <p:spPr>
          <a:xfrm>
            <a:off x="5179039" y="1479788"/>
            <a:ext cx="2173214" cy="1229559"/>
          </a:xfrm>
          <a:prstGeom prst="bentConnector3">
            <a:avLst>
              <a:gd name="adj1" fmla="val 145"/>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1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5" grpId="0" animBg="1"/>
      <p:bldP spid="14"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8350" y="3628183"/>
            <a:ext cx="416459" cy="43188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871" y="1607272"/>
            <a:ext cx="481585" cy="481585"/>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903" y="2377675"/>
            <a:ext cx="636289" cy="614984"/>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41814" y="2059254"/>
            <a:ext cx="581025" cy="581025"/>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65917" y="2092743"/>
            <a:ext cx="366153" cy="439384"/>
          </a:xfrm>
          <a:prstGeom prst="rect">
            <a:avLst/>
          </a:prstGeom>
        </p:spPr>
      </p:pic>
      <p:grpSp>
        <p:nvGrpSpPr>
          <p:cNvPr id="16" name="Group 15"/>
          <p:cNvGrpSpPr/>
          <p:nvPr/>
        </p:nvGrpSpPr>
        <p:grpSpPr>
          <a:xfrm>
            <a:off x="4756792" y="943598"/>
            <a:ext cx="683140" cy="705912"/>
            <a:chOff x="3266311" y="3859114"/>
            <a:chExt cx="1000125" cy="1033463"/>
          </a:xfrm>
        </p:grpSpPr>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6311" y="3892452"/>
              <a:ext cx="1000125" cy="1000125"/>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33036" y="3859114"/>
              <a:ext cx="533400" cy="533400"/>
            </a:xfrm>
            <a:prstGeom prst="rect">
              <a:avLst/>
            </a:prstGeom>
          </p:spPr>
        </p:pic>
      </p:grpSp>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76227" y="2071916"/>
            <a:ext cx="400865" cy="481038"/>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36511" y="2131366"/>
            <a:ext cx="326929" cy="362138"/>
          </a:xfrm>
          <a:prstGeom prst="rect">
            <a:avLst/>
          </a:prstGeom>
        </p:spPr>
      </p:pic>
      <p:pic>
        <p:nvPicPr>
          <p:cNvPr id="21" name="Picture 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74821" y="4053979"/>
            <a:ext cx="385101" cy="464387"/>
          </a:xfrm>
          <a:prstGeom prst="rect">
            <a:avLst/>
          </a:prstGeom>
        </p:spPr>
      </p:pic>
      <p:cxnSp>
        <p:nvCxnSpPr>
          <p:cNvPr id="22" name="Straight Arrow Connector 21"/>
          <p:cNvCxnSpPr>
            <a:stCxn id="8" idx="3"/>
          </p:cNvCxnSpPr>
          <p:nvPr/>
        </p:nvCxnSpPr>
        <p:spPr>
          <a:xfrm>
            <a:off x="820456" y="1848065"/>
            <a:ext cx="821357" cy="353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65605" y="1513363"/>
            <a:ext cx="1026401" cy="261610"/>
          </a:xfrm>
          <a:prstGeom prst="rect">
            <a:avLst/>
          </a:prstGeom>
          <a:noFill/>
        </p:spPr>
        <p:txBody>
          <a:bodyPr wrap="square" rtlCol="0">
            <a:spAutoFit/>
          </a:bodyPr>
          <a:lstStyle/>
          <a:p>
            <a:r>
              <a:rPr lang="en-US" sz="1100" dirty="0">
                <a:latin typeface="Amazon Ember Light"/>
              </a:rPr>
              <a:t>1a. Scan </a:t>
            </a:r>
            <a:r>
              <a:rPr lang="en-US" sz="1100" dirty="0">
                <a:solidFill>
                  <a:srgbClr val="FFFFFF"/>
                </a:solidFill>
                <a:latin typeface="Amazon Ember Light"/>
              </a:rPr>
              <a:t>ID</a:t>
            </a:r>
            <a:endParaRPr lang="en-US" sz="1100" dirty="0">
              <a:solidFill>
                <a:srgbClr val="FFFFFF"/>
              </a:solidFill>
              <a:latin typeface="Amazon Ember Light" panose="020B0403020204020204" pitchFamily="34" charset="0"/>
            </a:endParaRPr>
          </a:p>
        </p:txBody>
      </p:sp>
      <p:cxnSp>
        <p:nvCxnSpPr>
          <p:cNvPr id="29" name="Straight Arrow Connector 28"/>
          <p:cNvCxnSpPr>
            <a:endCxn id="15" idx="1"/>
          </p:cNvCxnSpPr>
          <p:nvPr/>
        </p:nvCxnSpPr>
        <p:spPr>
          <a:xfrm>
            <a:off x="2256851" y="2299542"/>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256851" y="1828421"/>
            <a:ext cx="952781" cy="430887"/>
          </a:xfrm>
          <a:prstGeom prst="rect">
            <a:avLst/>
          </a:prstGeom>
          <a:noFill/>
        </p:spPr>
        <p:txBody>
          <a:bodyPr wrap="square" rtlCol="0">
            <a:spAutoFit/>
          </a:bodyPr>
          <a:lstStyle/>
          <a:p>
            <a:r>
              <a:rPr lang="en-US" sz="1100" dirty="0">
                <a:latin typeface="Amazon Ember Light"/>
              </a:rPr>
              <a:t>2. Submit details</a:t>
            </a:r>
          </a:p>
        </p:txBody>
      </p:sp>
      <p:cxnSp>
        <p:nvCxnSpPr>
          <p:cNvPr id="33" name="Straight Arrow Connector 32"/>
          <p:cNvCxnSpPr>
            <a:stCxn id="15" idx="3"/>
            <a:endCxn id="19" idx="1"/>
          </p:cNvCxnSpPr>
          <p:nvPr/>
        </p:nvCxnSpPr>
        <p:spPr>
          <a:xfrm>
            <a:off x="3432070" y="231243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9" idx="0"/>
          </p:cNvCxnSpPr>
          <p:nvPr/>
        </p:nvCxnSpPr>
        <p:spPr>
          <a:xfrm flipV="1">
            <a:off x="4376660" y="1434236"/>
            <a:ext cx="507987" cy="63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733118" y="1467750"/>
            <a:ext cx="952781" cy="261610"/>
          </a:xfrm>
          <a:prstGeom prst="rect">
            <a:avLst/>
          </a:prstGeom>
          <a:noFill/>
        </p:spPr>
        <p:txBody>
          <a:bodyPr wrap="square" rtlCol="0">
            <a:spAutoFit/>
          </a:bodyPr>
          <a:lstStyle/>
          <a:p>
            <a:r>
              <a:rPr lang="en-US" sz="1100" dirty="0">
                <a:latin typeface="Amazon Ember Light"/>
              </a:rPr>
              <a:t>4. Verify </a:t>
            </a:r>
            <a:r>
              <a:rPr lang="en-US" sz="1100" dirty="0">
                <a:solidFill>
                  <a:srgbClr val="FFFFFF"/>
                </a:solidFill>
                <a:latin typeface="Amazon Ember Light"/>
              </a:rPr>
              <a:t>ID</a:t>
            </a:r>
            <a:endParaRPr lang="en-US" sz="1100" dirty="0">
              <a:solidFill>
                <a:srgbClr val="FFFFFF"/>
              </a:solidFill>
              <a:latin typeface="Amazon Ember Light" panose="020B0403020204020204" pitchFamily="34" charset="0"/>
            </a:endParaRPr>
          </a:p>
        </p:txBody>
      </p:sp>
      <p:sp>
        <p:nvSpPr>
          <p:cNvPr id="41" name="TextBox 40"/>
          <p:cNvSpPr txBox="1"/>
          <p:nvPr/>
        </p:nvSpPr>
        <p:spPr>
          <a:xfrm>
            <a:off x="4955540" y="1649510"/>
            <a:ext cx="1345104" cy="430887"/>
          </a:xfrm>
          <a:prstGeom prst="rect">
            <a:avLst/>
          </a:prstGeom>
          <a:noFill/>
        </p:spPr>
        <p:txBody>
          <a:bodyPr wrap="square" rtlCol="0">
            <a:spAutoFit/>
          </a:bodyPr>
          <a:lstStyle/>
          <a:p>
            <a:r>
              <a:rPr lang="en-US" sz="1100" dirty="0">
                <a:latin typeface="Amazon Ember Light"/>
              </a:rPr>
              <a:t>5. Return reference picture</a:t>
            </a:r>
          </a:p>
        </p:txBody>
      </p:sp>
      <p:cxnSp>
        <p:nvCxnSpPr>
          <p:cNvPr id="42" name="Straight Arrow Connector 41"/>
          <p:cNvCxnSpPr/>
          <p:nvPr/>
        </p:nvCxnSpPr>
        <p:spPr>
          <a:xfrm flipH="1">
            <a:off x="4595742" y="1672282"/>
            <a:ext cx="359798" cy="488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9" idx="2"/>
            <a:endCxn id="21" idx="0"/>
          </p:cNvCxnSpPr>
          <p:nvPr/>
        </p:nvCxnSpPr>
        <p:spPr>
          <a:xfrm>
            <a:off x="4376660" y="2552954"/>
            <a:ext cx="190712" cy="1501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384550" y="3370199"/>
            <a:ext cx="1307999" cy="600164"/>
          </a:xfrm>
          <a:prstGeom prst="rect">
            <a:avLst/>
          </a:prstGeom>
          <a:noFill/>
        </p:spPr>
        <p:txBody>
          <a:bodyPr wrap="square" rtlCol="0">
            <a:spAutoFit/>
          </a:bodyPr>
          <a:lstStyle/>
          <a:p>
            <a:r>
              <a:rPr lang="en-US" sz="1100" dirty="0">
                <a:latin typeface="Amazon Ember Light"/>
              </a:rPr>
              <a:t>6a. IndexFaces</a:t>
            </a:r>
          </a:p>
          <a:p>
            <a:r>
              <a:rPr lang="en-US" sz="1100" dirty="0">
                <a:latin typeface="Amazon Ember Light"/>
              </a:rPr>
              <a:t>ExternalImageID</a:t>
            </a:r>
          </a:p>
          <a:p>
            <a:endParaRPr lang="en-US" sz="1100" dirty="0">
              <a:latin typeface="Amazon Ember Light"/>
            </a:endParaRPr>
          </a:p>
        </p:txBody>
      </p:sp>
      <p:cxnSp>
        <p:nvCxnSpPr>
          <p:cNvPr id="50" name="Straight Arrow Connector 49"/>
          <p:cNvCxnSpPr>
            <a:endCxn id="81" idx="0"/>
          </p:cNvCxnSpPr>
          <p:nvPr/>
        </p:nvCxnSpPr>
        <p:spPr>
          <a:xfrm>
            <a:off x="4577092" y="2513696"/>
            <a:ext cx="1418200" cy="124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02741" y="3270534"/>
            <a:ext cx="1416518" cy="261610"/>
          </a:xfrm>
          <a:prstGeom prst="rect">
            <a:avLst/>
          </a:prstGeom>
          <a:noFill/>
        </p:spPr>
        <p:txBody>
          <a:bodyPr wrap="square" rtlCol="0">
            <a:spAutoFit/>
          </a:bodyPr>
          <a:lstStyle/>
          <a:p>
            <a:r>
              <a:rPr lang="en-US" sz="1100" dirty="0">
                <a:latin typeface="Amazon Ember Light"/>
              </a:rPr>
              <a:t>7. CompareFaces</a:t>
            </a:r>
          </a:p>
        </p:txBody>
      </p:sp>
      <p:cxnSp>
        <p:nvCxnSpPr>
          <p:cNvPr id="57" name="Straight Arrow Connector 56"/>
          <p:cNvCxnSpPr>
            <a:stCxn id="19" idx="3"/>
            <a:endCxn id="20" idx="1"/>
          </p:cNvCxnSpPr>
          <p:nvPr/>
        </p:nvCxnSpPr>
        <p:spPr>
          <a:xfrm>
            <a:off x="4577092" y="2312435"/>
            <a:ext cx="30594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296134" y="2339404"/>
            <a:ext cx="1434812" cy="430887"/>
          </a:xfrm>
          <a:prstGeom prst="rect">
            <a:avLst/>
          </a:prstGeom>
          <a:noFill/>
        </p:spPr>
        <p:txBody>
          <a:bodyPr wrap="square" rtlCol="0">
            <a:spAutoFit/>
          </a:bodyPr>
          <a:lstStyle/>
          <a:p>
            <a:r>
              <a:rPr lang="en-US" sz="1100" dirty="0">
                <a:latin typeface="Amazon Ember Light"/>
              </a:rPr>
              <a:t>8. Store Metadata </a:t>
            </a:r>
            <a:r>
              <a:rPr lang="en-US" sz="1100" dirty="0">
                <a:solidFill>
                  <a:srgbClr val="FFFFFF"/>
                </a:solidFill>
                <a:latin typeface="Amazon Ember Light"/>
              </a:rPr>
              <a:t>and</a:t>
            </a:r>
            <a:r>
              <a:rPr lang="en-US" sz="1100" dirty="0">
                <a:latin typeface="Amazon Ember Light"/>
              </a:rPr>
              <a:t> final decision</a:t>
            </a:r>
          </a:p>
        </p:txBody>
      </p:sp>
      <p:cxnSp>
        <p:nvCxnSpPr>
          <p:cNvPr id="62" name="Straight Arrow Connector 61"/>
          <p:cNvCxnSpPr>
            <a:endCxn id="14" idx="1"/>
          </p:cNvCxnSpPr>
          <p:nvPr/>
        </p:nvCxnSpPr>
        <p:spPr>
          <a:xfrm flipV="1">
            <a:off x="786182" y="2349767"/>
            <a:ext cx="855632" cy="409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46080" y="2656395"/>
            <a:ext cx="952781" cy="261610"/>
          </a:xfrm>
          <a:prstGeom prst="rect">
            <a:avLst/>
          </a:prstGeom>
          <a:noFill/>
        </p:spPr>
        <p:txBody>
          <a:bodyPr wrap="square" rtlCol="0">
            <a:spAutoFit/>
          </a:bodyPr>
          <a:lstStyle/>
          <a:p>
            <a:r>
              <a:rPr lang="en-US" sz="1100" dirty="0">
                <a:latin typeface="Amazon Ember Light"/>
              </a:rPr>
              <a:t>1b. Live pic</a:t>
            </a:r>
          </a:p>
        </p:txBody>
      </p:sp>
      <p:cxnSp>
        <p:nvCxnSpPr>
          <p:cNvPr id="64" name="Straight Arrow Connector 63"/>
          <p:cNvCxnSpPr>
            <a:endCxn id="6" idx="0"/>
          </p:cNvCxnSpPr>
          <p:nvPr/>
        </p:nvCxnSpPr>
        <p:spPr>
          <a:xfrm flipH="1">
            <a:off x="3026580" y="2435354"/>
            <a:ext cx="1149647" cy="1192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1477" y="3039701"/>
            <a:ext cx="952781" cy="430887"/>
          </a:xfrm>
          <a:prstGeom prst="rect">
            <a:avLst/>
          </a:prstGeom>
          <a:noFill/>
        </p:spPr>
        <p:txBody>
          <a:bodyPr wrap="square" rtlCol="0">
            <a:spAutoFit/>
          </a:bodyPr>
          <a:lstStyle/>
          <a:p>
            <a:r>
              <a:rPr lang="en-US" sz="1100" dirty="0">
                <a:latin typeface="Amazon Ember Light"/>
              </a:rPr>
              <a:t>3. Store live pic</a:t>
            </a:r>
          </a:p>
        </p:txBody>
      </p:sp>
      <p:pic>
        <p:nvPicPr>
          <p:cNvPr id="81" name="Picture 8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02741" y="3753947"/>
            <a:ext cx="385101" cy="464387"/>
          </a:xfrm>
          <a:prstGeom prst="rect">
            <a:avLst/>
          </a:prstGeom>
        </p:spPr>
      </p:pic>
      <p:sp>
        <p:nvSpPr>
          <p:cNvPr id="88" name="TextBox 87"/>
          <p:cNvSpPr txBox="1"/>
          <p:nvPr/>
        </p:nvSpPr>
        <p:spPr>
          <a:xfrm>
            <a:off x="2766489" y="2437188"/>
            <a:ext cx="1160122" cy="261610"/>
          </a:xfrm>
          <a:prstGeom prst="rect">
            <a:avLst/>
          </a:prstGeom>
          <a:noFill/>
        </p:spPr>
        <p:txBody>
          <a:bodyPr wrap="square" rtlCol="0">
            <a:spAutoFit/>
          </a:bodyPr>
          <a:lstStyle/>
          <a:p>
            <a:r>
              <a:rPr lang="en-US" sz="1100" dirty="0">
                <a:solidFill>
                  <a:srgbClr val="FFFFFF"/>
                </a:solidFill>
                <a:latin typeface="Amazon Ember Light"/>
              </a:rPr>
              <a:t>API Gateway</a:t>
            </a:r>
            <a:endParaRPr lang="en-US" sz="1100" dirty="0">
              <a:solidFill>
                <a:srgbClr val="FFFFFF"/>
              </a:solidFill>
              <a:latin typeface="Amazon Ember Light" panose="020B0403020204020204" pitchFamily="34" charset="0"/>
            </a:endParaRPr>
          </a:p>
        </p:txBody>
      </p:sp>
      <p:sp>
        <p:nvSpPr>
          <p:cNvPr id="89" name="TextBox 88"/>
          <p:cNvSpPr txBox="1"/>
          <p:nvPr/>
        </p:nvSpPr>
        <p:spPr>
          <a:xfrm>
            <a:off x="4052878" y="447977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0" name="TextBox 89"/>
          <p:cNvSpPr txBox="1"/>
          <p:nvPr/>
        </p:nvSpPr>
        <p:spPr>
          <a:xfrm>
            <a:off x="5526740" y="418248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1" name="TextBox 90"/>
          <p:cNvSpPr txBox="1"/>
          <p:nvPr/>
        </p:nvSpPr>
        <p:spPr>
          <a:xfrm>
            <a:off x="7383379" y="2463829"/>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92" name="TextBox 91"/>
          <p:cNvSpPr txBox="1"/>
          <p:nvPr/>
        </p:nvSpPr>
        <p:spPr>
          <a:xfrm>
            <a:off x="5350877" y="1012172"/>
            <a:ext cx="2032501" cy="261610"/>
          </a:xfrm>
          <a:prstGeom prst="rect">
            <a:avLst/>
          </a:prstGeom>
          <a:noFill/>
        </p:spPr>
        <p:txBody>
          <a:bodyPr wrap="square" rtlCol="0">
            <a:spAutoFit/>
          </a:bodyPr>
          <a:lstStyle/>
          <a:p>
            <a:r>
              <a:rPr lang="en-US" sz="1100" dirty="0">
                <a:latin typeface="Amazon Ember Light"/>
              </a:rPr>
              <a:t>Secure verification source</a:t>
            </a:r>
          </a:p>
        </p:txBody>
      </p:sp>
      <p:sp>
        <p:nvSpPr>
          <p:cNvPr id="93" name="TextBox 92"/>
          <p:cNvSpPr txBox="1"/>
          <p:nvPr/>
        </p:nvSpPr>
        <p:spPr>
          <a:xfrm>
            <a:off x="3771694" y="1877407"/>
            <a:ext cx="738173" cy="261610"/>
          </a:xfrm>
          <a:prstGeom prst="rect">
            <a:avLst/>
          </a:prstGeom>
          <a:noFill/>
        </p:spPr>
        <p:txBody>
          <a:bodyPr wrap="square" rtlCol="0">
            <a:spAutoFit/>
          </a:bodyPr>
          <a:lstStyle/>
          <a:p>
            <a:r>
              <a:rPr lang="en-US" sz="1100" dirty="0">
                <a:latin typeface="Amazon Ember Light"/>
              </a:rPr>
              <a:t>Lambda</a:t>
            </a:r>
          </a:p>
        </p:txBody>
      </p:sp>
      <p:cxnSp>
        <p:nvCxnSpPr>
          <p:cNvPr id="43" name="Straight Arrow Connector 42"/>
          <p:cNvCxnSpPr/>
          <p:nvPr/>
        </p:nvCxnSpPr>
        <p:spPr>
          <a:xfrm flipH="1" flipV="1">
            <a:off x="4490111" y="2570091"/>
            <a:ext cx="185704" cy="1398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582100" y="3436244"/>
            <a:ext cx="1240613" cy="261610"/>
          </a:xfrm>
          <a:prstGeom prst="rect">
            <a:avLst/>
          </a:prstGeom>
          <a:noFill/>
        </p:spPr>
        <p:txBody>
          <a:bodyPr wrap="square" rtlCol="0">
            <a:spAutoFit/>
          </a:bodyPr>
          <a:lstStyle/>
          <a:p>
            <a:r>
              <a:rPr lang="en-US" sz="1100" dirty="0">
                <a:latin typeface="Amazon Ember Light"/>
              </a:rPr>
              <a:t>6b. FaceId</a:t>
            </a:r>
          </a:p>
        </p:txBody>
      </p:sp>
    </p:spTree>
    <p:extLst>
      <p:ext uri="{BB962C8B-B14F-4D97-AF65-F5344CB8AC3E}">
        <p14:creationId xmlns:p14="http://schemas.microsoft.com/office/powerpoint/2010/main" val="9085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40" grpId="0"/>
      <p:bldP spid="41" grpId="0"/>
      <p:bldP spid="49" grpId="0"/>
      <p:bldP spid="56" grpId="0"/>
      <p:bldP spid="60" grpId="0"/>
      <p:bldP spid="63" grpId="0"/>
      <p:bldP spid="67" grpId="0"/>
      <p:bldP spid="88" grpId="0"/>
      <p:bldP spid="89" grpId="0"/>
      <p:bldP spid="90" grpId="0"/>
      <p:bldP spid="91" grpId="0"/>
      <p:bldP spid="92" grpId="0"/>
      <p:bldP spid="93" grpId="0"/>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Live demographic analysis</a:t>
            </a:r>
          </a:p>
        </p:txBody>
      </p:sp>
      <p:pic>
        <p:nvPicPr>
          <p:cNvPr id="6146" name="Picture 2" descr="https://upload.wikimedia.org/wikipedia/commons/thumb/7/7f/Montevideo_Shopping.jpg/1024px-Montevideo_Shopping.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16589"/>
          <a:stretch/>
        </p:blipFill>
        <p:spPr bwMode="auto">
          <a:xfrm>
            <a:off x="1684700" y="978195"/>
            <a:ext cx="5166830" cy="323229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001719" y="1953472"/>
            <a:ext cx="322729" cy="422621"/>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rot="21172631">
            <a:off x="5205923" y="1612769"/>
            <a:ext cx="262924" cy="348799"/>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4283483" y="1400148"/>
            <a:ext cx="274153" cy="354125"/>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6938683" y="1945787"/>
            <a:ext cx="171354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solidFill>
                  <a:srgbClr val="474746"/>
                </a:solidFill>
                <a:latin typeface="Amazon Ember"/>
              </a:rPr>
              <a:t>Female:</a:t>
            </a:r>
            <a:r>
              <a:rPr lang="en-US" sz="1050" dirty="0">
                <a:latin typeface="Amazon Ember"/>
              </a:rPr>
              <a:t> 100%</a:t>
            </a:r>
          </a:p>
          <a:p>
            <a:pPr algn="ctr"/>
            <a:r>
              <a:rPr lang="en-US" sz="1050" dirty="0">
                <a:solidFill>
                  <a:srgbClr val="474746"/>
                </a:solidFill>
                <a:latin typeface="Amazon Ember"/>
              </a:rPr>
              <a:t>Happy:</a:t>
            </a:r>
            <a:r>
              <a:rPr lang="en-US" sz="1050" dirty="0">
                <a:latin typeface="Amazon Ember"/>
              </a:rPr>
              <a:t> 99.9%</a:t>
            </a:r>
          </a:p>
          <a:p>
            <a:pPr algn="ctr"/>
            <a:r>
              <a:rPr lang="en-US" sz="1050" dirty="0">
                <a:latin typeface="Amazon Ember"/>
              </a:rPr>
              <a:t>Age </a:t>
            </a:r>
            <a:r>
              <a:rPr lang="en-US" sz="1050" dirty="0">
                <a:solidFill>
                  <a:srgbClr val="474746"/>
                </a:solidFill>
                <a:latin typeface="Amazon Ember"/>
              </a:rPr>
              <a:t>Range:</a:t>
            </a:r>
            <a:r>
              <a:rPr lang="en-US" sz="1050" dirty="0">
                <a:latin typeface="Amazon Ember"/>
              </a:rPr>
              <a:t> </a:t>
            </a:r>
            <a:r>
              <a:rPr lang="en-US" sz="1050" dirty="0">
                <a:solidFill>
                  <a:srgbClr val="474746"/>
                </a:solidFill>
                <a:latin typeface="Amazon Ember"/>
              </a:rPr>
              <a:t>11–18</a:t>
            </a:r>
            <a:endParaRPr lang="en-US" sz="1050" dirty="0">
              <a:solidFill>
                <a:srgbClr val="474746"/>
              </a:solidFill>
              <a:latin typeface="Amazon Ember" panose="02000000000000000000" pitchFamily="2" charset="0"/>
            </a:endParaRPr>
          </a:p>
        </p:txBody>
      </p:sp>
      <p:cxnSp>
        <p:nvCxnSpPr>
          <p:cNvPr id="10" name="Straight Connector 9"/>
          <p:cNvCxnSpPr>
            <a:stCxn id="9" idx="1"/>
          </p:cNvCxnSpPr>
          <p:nvPr/>
        </p:nvCxnSpPr>
        <p:spPr>
          <a:xfrm flipH="1" flipV="1">
            <a:off x="6324449" y="2157102"/>
            <a:ext cx="614234" cy="2689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6971830" y="3078139"/>
            <a:ext cx="171354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solidFill>
                  <a:srgbClr val="474746"/>
                </a:solidFill>
                <a:latin typeface="Amazon Ember"/>
              </a:rPr>
              <a:t>Female:</a:t>
            </a:r>
            <a:r>
              <a:rPr lang="en-US" sz="1100" dirty="0">
                <a:latin typeface="Amazon Ember"/>
              </a:rPr>
              <a:t> 100%</a:t>
            </a:r>
          </a:p>
          <a:p>
            <a:pPr algn="ctr"/>
            <a:r>
              <a:rPr lang="en-US" sz="1100" dirty="0">
                <a:solidFill>
                  <a:srgbClr val="474746"/>
                </a:solidFill>
                <a:latin typeface="Amazon Ember"/>
              </a:rPr>
              <a:t>Happy:</a:t>
            </a:r>
            <a:r>
              <a:rPr lang="en-US" sz="1100" dirty="0">
                <a:latin typeface="Amazon Ember"/>
              </a:rPr>
              <a:t> 99.6%</a:t>
            </a:r>
          </a:p>
          <a:p>
            <a:pPr algn="ctr"/>
            <a:r>
              <a:rPr lang="en-US" sz="1100" dirty="0">
                <a:latin typeface="Amazon Ember"/>
              </a:rPr>
              <a:t>Age </a:t>
            </a:r>
            <a:r>
              <a:rPr lang="en-US" sz="1100" dirty="0">
                <a:solidFill>
                  <a:srgbClr val="474746"/>
                </a:solidFill>
                <a:latin typeface="Amazon Ember"/>
              </a:rPr>
              <a:t>Range:</a:t>
            </a:r>
            <a:r>
              <a:rPr lang="en-US" sz="1100" dirty="0">
                <a:latin typeface="Amazon Ember"/>
              </a:rPr>
              <a:t> </a:t>
            </a:r>
            <a:r>
              <a:rPr lang="en-US" sz="1100" dirty="0">
                <a:solidFill>
                  <a:srgbClr val="474746"/>
                </a:solidFill>
                <a:latin typeface="Amazon Ember"/>
              </a:rPr>
              <a:t>27–44</a:t>
            </a:r>
            <a:endParaRPr lang="en-US" sz="1100" dirty="0">
              <a:solidFill>
                <a:srgbClr val="474746"/>
              </a:solidFill>
              <a:latin typeface="Amazon Ember" panose="02000000000000000000" pitchFamily="2" charset="0"/>
            </a:endParaRPr>
          </a:p>
        </p:txBody>
      </p:sp>
      <p:cxnSp>
        <p:nvCxnSpPr>
          <p:cNvPr id="18" name="Elbow Connector 17"/>
          <p:cNvCxnSpPr>
            <a:stCxn id="6" idx="2"/>
            <a:endCxn id="16" idx="1"/>
          </p:cNvCxnSpPr>
          <p:nvPr/>
        </p:nvCxnSpPr>
        <p:spPr>
          <a:xfrm rot="16200000" flipH="1">
            <a:off x="5487359" y="1831873"/>
            <a:ext cx="1356122" cy="161282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15516" y="2839934"/>
            <a:ext cx="1810283"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solidFill>
                  <a:srgbClr val="474746"/>
                </a:solidFill>
                <a:latin typeface="Amazon Ember"/>
              </a:rPr>
              <a:t>Male:</a:t>
            </a:r>
            <a:r>
              <a:rPr lang="en-US" sz="1100" dirty="0">
                <a:latin typeface="Amazon Ember"/>
              </a:rPr>
              <a:t> 99.7%</a:t>
            </a:r>
          </a:p>
          <a:p>
            <a:pPr algn="ctr"/>
            <a:r>
              <a:rPr lang="en-US" sz="1100" dirty="0">
                <a:solidFill>
                  <a:srgbClr val="474746"/>
                </a:solidFill>
                <a:latin typeface="Amazon Ember"/>
              </a:rPr>
              <a:t>Happy:</a:t>
            </a:r>
            <a:r>
              <a:rPr lang="en-US" sz="1100" dirty="0">
                <a:latin typeface="Amazon Ember"/>
              </a:rPr>
              <a:t> 97.9%</a:t>
            </a:r>
          </a:p>
          <a:p>
            <a:pPr algn="ctr"/>
            <a:r>
              <a:rPr lang="en-US" sz="1100" dirty="0">
                <a:latin typeface="Amazon Ember"/>
              </a:rPr>
              <a:t>Age </a:t>
            </a:r>
            <a:r>
              <a:rPr lang="en-US" sz="1100" dirty="0">
                <a:solidFill>
                  <a:srgbClr val="474746"/>
                </a:solidFill>
                <a:latin typeface="Amazon Ember"/>
              </a:rPr>
              <a:t>Range:</a:t>
            </a:r>
            <a:r>
              <a:rPr lang="en-US" sz="1100" dirty="0">
                <a:latin typeface="Amazon Ember"/>
              </a:rPr>
              <a:t> </a:t>
            </a:r>
            <a:r>
              <a:rPr lang="en-US" sz="1100" dirty="0">
                <a:solidFill>
                  <a:srgbClr val="474746"/>
                </a:solidFill>
                <a:latin typeface="Amazon Ember"/>
              </a:rPr>
              <a:t>26–43</a:t>
            </a:r>
            <a:endParaRPr lang="en-US" sz="1100" dirty="0">
              <a:solidFill>
                <a:srgbClr val="474746"/>
              </a:solidFill>
              <a:latin typeface="Amazon Ember" panose="02000000000000000000" pitchFamily="2" charset="0"/>
            </a:endParaRPr>
          </a:p>
        </p:txBody>
      </p:sp>
      <p:cxnSp>
        <p:nvCxnSpPr>
          <p:cNvPr id="21" name="Elbow Connector 20"/>
          <p:cNvCxnSpPr>
            <a:stCxn id="8" idx="2"/>
            <a:endCxn id="20" idx="3"/>
          </p:cNvCxnSpPr>
          <p:nvPr/>
        </p:nvCxnSpPr>
        <p:spPr>
          <a:xfrm rot="5400000">
            <a:off x="2511247" y="1168826"/>
            <a:ext cx="1323866" cy="2494761"/>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4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Rekognition</a:t>
            </a:r>
            <a:endParaRPr lang="en-US" dirty="0"/>
          </a:p>
        </p:txBody>
      </p:sp>
      <p:sp>
        <p:nvSpPr>
          <p:cNvPr id="8" name="Rectangle 7"/>
          <p:cNvSpPr/>
          <p:nvPr/>
        </p:nvSpPr>
        <p:spPr>
          <a:xfrm>
            <a:off x="0" y="1067358"/>
            <a:ext cx="9144000" cy="400110"/>
          </a:xfrm>
          <a:prstGeom prst="rect">
            <a:avLst/>
          </a:prstGeom>
          <a:solidFill>
            <a:schemeClr val="bg1"/>
          </a:solidFill>
        </p:spPr>
        <p:txBody>
          <a:bodyPr wrap="square">
            <a:spAutoFit/>
          </a:bodyPr>
          <a:lstStyle/>
          <a:p>
            <a:pPr algn="ctr">
              <a:spcAft>
                <a:spcPts val="600"/>
              </a:spcAft>
            </a:pPr>
            <a:r>
              <a:rPr lang="en-US" sz="2000" dirty="0">
                <a:latin typeface="Amazon Ember Regular"/>
              </a:rPr>
              <a:t>Extract rich metadata from visual content</a:t>
            </a:r>
          </a:p>
        </p:txBody>
      </p:sp>
      <p:sp>
        <p:nvSpPr>
          <p:cNvPr id="4" name="TextBox 3"/>
          <p:cNvSpPr txBox="1"/>
          <p:nvPr/>
        </p:nvSpPr>
        <p:spPr>
          <a:xfrm>
            <a:off x="-37826" y="3448870"/>
            <a:ext cx="1479892" cy="461665"/>
          </a:xfrm>
          <a:prstGeom prst="rect">
            <a:avLst/>
          </a:prstGeom>
          <a:noFill/>
        </p:spPr>
        <p:txBody>
          <a:bodyPr wrap="none" rtlCol="0">
            <a:spAutoFit/>
          </a:bodyPr>
          <a:lstStyle/>
          <a:p>
            <a:pPr algn="ctr"/>
            <a:r>
              <a:rPr lang="en-US" sz="1200" dirty="0">
                <a:solidFill>
                  <a:srgbClr val="FFFFFF"/>
                </a:solidFill>
                <a:latin typeface="Amazon Ember Regular"/>
              </a:rPr>
              <a:t>Object, Scene and </a:t>
            </a:r>
            <a:br>
              <a:rPr lang="en-US" sz="1200" dirty="0">
                <a:solidFill>
                  <a:srgbClr val="FFFFFF"/>
                </a:solidFill>
                <a:latin typeface="Amazon Ember Regular"/>
              </a:rPr>
            </a:br>
            <a:r>
              <a:rPr lang="en-US" sz="1200" dirty="0">
                <a:solidFill>
                  <a:srgbClr val="FFFFFF"/>
                </a:solidFill>
                <a:latin typeface="Amazon Ember Regular"/>
              </a:rPr>
              <a:t>Activity Detection</a:t>
            </a:r>
          </a:p>
        </p:txBody>
      </p:sp>
      <p:sp>
        <p:nvSpPr>
          <p:cNvPr id="5" name="TextBox 4"/>
          <p:cNvSpPr txBox="1"/>
          <p:nvPr/>
        </p:nvSpPr>
        <p:spPr>
          <a:xfrm>
            <a:off x="1555093" y="3448869"/>
            <a:ext cx="747320" cy="461665"/>
          </a:xfrm>
          <a:prstGeom prst="rect">
            <a:avLst/>
          </a:prstGeom>
          <a:noFill/>
        </p:spPr>
        <p:txBody>
          <a:bodyPr wrap="none" rtlCol="0">
            <a:spAutoFit/>
          </a:bodyPr>
          <a:lstStyle/>
          <a:p>
            <a:pPr algn="ctr"/>
            <a:r>
              <a:rPr lang="en-US" sz="1200" dirty="0">
                <a:solidFill>
                  <a:srgbClr val="FFFFFF"/>
                </a:solidFill>
                <a:latin typeface="Amazon Ember Regular"/>
              </a:rPr>
              <a:t>Facial</a:t>
            </a:r>
          </a:p>
          <a:p>
            <a:pPr algn="ctr"/>
            <a:r>
              <a:rPr lang="en-US" sz="1200" dirty="0">
                <a:solidFill>
                  <a:srgbClr val="FFFFFF"/>
                </a:solidFill>
                <a:latin typeface="Amazon Ember Regular"/>
              </a:rPr>
              <a:t>Analysis</a:t>
            </a:r>
          </a:p>
        </p:txBody>
      </p:sp>
      <p:sp>
        <p:nvSpPr>
          <p:cNvPr id="6" name="TextBox 5"/>
          <p:cNvSpPr txBox="1"/>
          <p:nvPr/>
        </p:nvSpPr>
        <p:spPr>
          <a:xfrm>
            <a:off x="2722305" y="3446910"/>
            <a:ext cx="1019830" cy="461665"/>
          </a:xfrm>
          <a:prstGeom prst="rect">
            <a:avLst/>
          </a:prstGeom>
          <a:noFill/>
        </p:spPr>
        <p:txBody>
          <a:bodyPr wrap="none" rtlCol="0">
            <a:spAutoFit/>
          </a:bodyPr>
          <a:lstStyle/>
          <a:p>
            <a:pPr algn="ctr"/>
            <a:r>
              <a:rPr lang="en-US" sz="1200" dirty="0">
                <a:solidFill>
                  <a:srgbClr val="FFFFFF"/>
                </a:solidFill>
                <a:latin typeface="Amazon Ember Regular"/>
              </a:rPr>
              <a:t>Face</a:t>
            </a:r>
          </a:p>
          <a:p>
            <a:pPr algn="ctr"/>
            <a:r>
              <a:rPr lang="en-US" sz="1200" dirty="0">
                <a:solidFill>
                  <a:srgbClr val="FFFFFF"/>
                </a:solidFill>
                <a:latin typeface="Amazon Ember Regular"/>
              </a:rPr>
              <a:t>Comparison</a:t>
            </a:r>
          </a:p>
        </p:txBody>
      </p:sp>
      <p:sp>
        <p:nvSpPr>
          <p:cNvPr id="7" name="TextBox 6"/>
          <p:cNvSpPr txBox="1"/>
          <p:nvPr/>
        </p:nvSpPr>
        <p:spPr>
          <a:xfrm>
            <a:off x="4063688" y="3446909"/>
            <a:ext cx="1016624" cy="461665"/>
          </a:xfrm>
          <a:prstGeom prst="rect">
            <a:avLst/>
          </a:prstGeom>
          <a:noFill/>
        </p:spPr>
        <p:txBody>
          <a:bodyPr wrap="none" rtlCol="0">
            <a:spAutoFit/>
          </a:bodyPr>
          <a:lstStyle/>
          <a:p>
            <a:pPr algn="ctr"/>
            <a:r>
              <a:rPr lang="en-US" sz="1200" dirty="0">
                <a:solidFill>
                  <a:srgbClr val="FFFFFF"/>
                </a:solidFill>
                <a:latin typeface="Amazon Ember Regular"/>
              </a:rPr>
              <a:t>Facial</a:t>
            </a:r>
          </a:p>
          <a:p>
            <a:pPr algn="ctr"/>
            <a:r>
              <a:rPr lang="en-US" sz="1200" dirty="0">
                <a:solidFill>
                  <a:srgbClr val="FFFFFF"/>
                </a:solidFill>
                <a:latin typeface="Amazon Ember Regular"/>
              </a:rPr>
              <a:t>Recognition</a:t>
            </a:r>
          </a:p>
        </p:txBody>
      </p:sp>
      <p:pic>
        <p:nvPicPr>
          <p:cNvPr id="9" name="Picture 8" descr="intro-img-03.png"/>
          <p:cNvPicPr>
            <a:picLocks noChangeAspect="1"/>
          </p:cNvPicPr>
          <p:nvPr/>
        </p:nvPicPr>
        <p:blipFill rotWithShape="1">
          <a:blip r:embed="rId3">
            <a:extLst>
              <a:ext uri="{28A0092B-C50C-407E-A947-70E740481C1C}">
                <a14:useLocalDpi xmlns:a14="http://schemas.microsoft.com/office/drawing/2010/main" val="0"/>
              </a:ext>
            </a:extLst>
          </a:blip>
          <a:srcRect t="30669" b="24106"/>
          <a:stretch/>
        </p:blipFill>
        <p:spPr>
          <a:xfrm>
            <a:off x="-155462" y="2070202"/>
            <a:ext cx="5467218" cy="1392843"/>
          </a:xfrm>
          <a:prstGeom prst="rect">
            <a:avLst/>
          </a:prstGeom>
        </p:spPr>
      </p:pic>
      <p:pic>
        <p:nvPicPr>
          <p:cNvPr id="12" name="Picture 11"/>
          <p:cNvPicPr>
            <a:picLocks noChangeAspect="1"/>
          </p:cNvPicPr>
          <p:nvPr/>
        </p:nvPicPr>
        <p:blipFill>
          <a:blip r:embed="rId4"/>
          <a:stretch>
            <a:fillRect/>
          </a:stretch>
        </p:blipFill>
        <p:spPr>
          <a:xfrm>
            <a:off x="5366704" y="2181628"/>
            <a:ext cx="1099005" cy="1188720"/>
          </a:xfrm>
          <a:prstGeom prst="rect">
            <a:avLst/>
          </a:prstGeom>
        </p:spPr>
      </p:pic>
      <p:pic>
        <p:nvPicPr>
          <p:cNvPr id="13" name="Picture 12"/>
          <p:cNvPicPr>
            <a:picLocks noChangeAspect="1"/>
          </p:cNvPicPr>
          <p:nvPr/>
        </p:nvPicPr>
        <p:blipFill>
          <a:blip r:embed="rId5"/>
          <a:stretch>
            <a:fillRect/>
          </a:stretch>
        </p:blipFill>
        <p:spPr>
          <a:xfrm>
            <a:off x="5140467" y="2702122"/>
            <a:ext cx="221597" cy="147732"/>
          </a:xfrm>
          <a:prstGeom prst="rect">
            <a:avLst/>
          </a:prstGeom>
        </p:spPr>
      </p:pic>
      <p:sp>
        <p:nvSpPr>
          <p:cNvPr id="15" name="TextBox 14"/>
          <p:cNvSpPr txBox="1"/>
          <p:nvPr/>
        </p:nvSpPr>
        <p:spPr>
          <a:xfrm>
            <a:off x="5362064" y="3446909"/>
            <a:ext cx="1016624" cy="461665"/>
          </a:xfrm>
          <a:prstGeom prst="rect">
            <a:avLst/>
          </a:prstGeom>
          <a:noFill/>
        </p:spPr>
        <p:txBody>
          <a:bodyPr wrap="none" rtlCol="0">
            <a:spAutoFit/>
          </a:bodyPr>
          <a:lstStyle/>
          <a:p>
            <a:pPr algn="ctr"/>
            <a:r>
              <a:rPr lang="en-US" sz="1200" dirty="0">
                <a:solidFill>
                  <a:srgbClr val="FFFFFF"/>
                </a:solidFill>
                <a:latin typeface="Amazon Ember Regular"/>
              </a:rPr>
              <a:t>Celebrity</a:t>
            </a:r>
          </a:p>
          <a:p>
            <a:pPr algn="ctr"/>
            <a:r>
              <a:rPr lang="en-US" sz="1200" dirty="0">
                <a:solidFill>
                  <a:srgbClr val="FFFFFF"/>
                </a:solidFill>
                <a:latin typeface="Amazon Ember Regular"/>
              </a:rPr>
              <a:t>Recognition</a:t>
            </a:r>
          </a:p>
        </p:txBody>
      </p:sp>
      <p:pic>
        <p:nvPicPr>
          <p:cNvPr id="17" name="Picture 16"/>
          <p:cNvPicPr>
            <a:picLocks noChangeAspect="1"/>
          </p:cNvPicPr>
          <p:nvPr/>
        </p:nvPicPr>
        <p:blipFill>
          <a:blip r:embed="rId5"/>
          <a:stretch>
            <a:fillRect/>
          </a:stretch>
        </p:blipFill>
        <p:spPr>
          <a:xfrm>
            <a:off x="7812306" y="2758165"/>
            <a:ext cx="221597" cy="147732"/>
          </a:xfrm>
          <a:prstGeom prst="rect">
            <a:avLst/>
          </a:prstGeom>
        </p:spPr>
      </p:pic>
      <p:sp>
        <p:nvSpPr>
          <p:cNvPr id="18" name="TextBox 17"/>
          <p:cNvSpPr txBox="1"/>
          <p:nvPr/>
        </p:nvSpPr>
        <p:spPr>
          <a:xfrm>
            <a:off x="6581790" y="3446908"/>
            <a:ext cx="1273104" cy="461665"/>
          </a:xfrm>
          <a:prstGeom prst="rect">
            <a:avLst/>
          </a:prstGeom>
          <a:noFill/>
        </p:spPr>
        <p:txBody>
          <a:bodyPr wrap="none" rtlCol="0">
            <a:spAutoFit/>
          </a:bodyPr>
          <a:lstStyle/>
          <a:p>
            <a:pPr algn="ctr"/>
            <a:r>
              <a:rPr lang="en-US" sz="1200" dirty="0">
                <a:solidFill>
                  <a:srgbClr val="FFFFFF"/>
                </a:solidFill>
                <a:latin typeface="Amazon Ember Regular"/>
              </a:rPr>
              <a:t>Unsafe Content</a:t>
            </a:r>
            <a:br>
              <a:rPr lang="en-US" sz="1200" dirty="0">
                <a:solidFill>
                  <a:srgbClr val="FFFFFF"/>
                </a:solidFill>
                <a:latin typeface="Amazon Ember Regular"/>
              </a:rPr>
            </a:br>
            <a:r>
              <a:rPr lang="en-US" sz="1200" dirty="0">
                <a:solidFill>
                  <a:srgbClr val="FFFFFF"/>
                </a:solidFill>
                <a:latin typeface="Amazon Ember Regular"/>
              </a:rPr>
              <a:t>Detection</a:t>
            </a:r>
          </a:p>
        </p:txBody>
      </p:sp>
      <p:pic>
        <p:nvPicPr>
          <p:cNvPr id="10" name="Picture 9"/>
          <p:cNvPicPr>
            <a:picLocks noChangeAspect="1"/>
          </p:cNvPicPr>
          <p:nvPr/>
        </p:nvPicPr>
        <p:blipFill>
          <a:blip r:embed="rId6"/>
          <a:stretch>
            <a:fillRect/>
          </a:stretch>
        </p:blipFill>
        <p:spPr>
          <a:xfrm>
            <a:off x="6652842" y="2223576"/>
            <a:ext cx="1144282" cy="1188720"/>
          </a:xfrm>
          <a:prstGeom prst="rect">
            <a:avLst/>
          </a:prstGeom>
        </p:spPr>
      </p:pic>
      <p:sp>
        <p:nvSpPr>
          <p:cNvPr id="16" name="TextBox 15">
            <a:extLst>
              <a:ext uri="{FF2B5EF4-FFF2-40B4-BE49-F238E27FC236}">
                <a16:creationId xmlns:a16="http://schemas.microsoft.com/office/drawing/2014/main" id="{DFC113A0-015D-6A43-9F9F-B7D07B89393C}"/>
              </a:ext>
            </a:extLst>
          </p:cNvPr>
          <p:cNvSpPr txBox="1"/>
          <p:nvPr/>
        </p:nvSpPr>
        <p:spPr>
          <a:xfrm>
            <a:off x="7931005" y="3446908"/>
            <a:ext cx="1200971" cy="276999"/>
          </a:xfrm>
          <a:prstGeom prst="rect">
            <a:avLst/>
          </a:prstGeom>
          <a:noFill/>
        </p:spPr>
        <p:txBody>
          <a:bodyPr wrap="none" rtlCol="0">
            <a:spAutoFit/>
          </a:bodyPr>
          <a:lstStyle/>
          <a:p>
            <a:pPr algn="ctr"/>
            <a:r>
              <a:rPr lang="en-US" sz="1200" dirty="0">
                <a:solidFill>
                  <a:srgbClr val="FFFFFF"/>
                </a:solidFill>
                <a:latin typeface="Amazon Ember Regular"/>
              </a:rPr>
              <a:t>Text In Images</a:t>
            </a:r>
          </a:p>
        </p:txBody>
      </p:sp>
      <p:pic>
        <p:nvPicPr>
          <p:cNvPr id="19" name="Picture 18">
            <a:extLst>
              <a:ext uri="{FF2B5EF4-FFF2-40B4-BE49-F238E27FC236}">
                <a16:creationId xmlns:a16="http://schemas.microsoft.com/office/drawing/2014/main" id="{B055B357-99E1-8D41-BC75-D0F669FACF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6452" y="2177856"/>
            <a:ext cx="1180592" cy="1280160"/>
          </a:xfrm>
          <a:prstGeom prst="rect">
            <a:avLst/>
          </a:prstGeom>
        </p:spPr>
      </p:pic>
      <p:pic>
        <p:nvPicPr>
          <p:cNvPr id="23" name="Picture 22">
            <a:extLst>
              <a:ext uri="{FF2B5EF4-FFF2-40B4-BE49-F238E27FC236}">
                <a16:creationId xmlns:a16="http://schemas.microsoft.com/office/drawing/2014/main" id="{610E8F49-8418-864A-8912-B56F2520F852}"/>
              </a:ext>
            </a:extLst>
          </p:cNvPr>
          <p:cNvPicPr>
            <a:picLocks noChangeAspect="1"/>
          </p:cNvPicPr>
          <p:nvPr/>
        </p:nvPicPr>
        <p:blipFill>
          <a:blip r:embed="rId5"/>
          <a:stretch>
            <a:fillRect/>
          </a:stretch>
        </p:blipFill>
        <p:spPr>
          <a:xfrm>
            <a:off x="6472842" y="2714388"/>
            <a:ext cx="221597" cy="147732"/>
          </a:xfrm>
          <a:prstGeom prst="rect">
            <a:avLst/>
          </a:prstGeom>
        </p:spPr>
      </p:pic>
    </p:spTree>
    <p:extLst>
      <p:ext uri="{BB962C8B-B14F-4D97-AF65-F5344CB8AC3E}">
        <p14:creationId xmlns:p14="http://schemas.microsoft.com/office/powerpoint/2010/main" val="35893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Real-time store heat map</a:t>
            </a:r>
          </a:p>
        </p:txBody>
      </p:sp>
      <p:grpSp>
        <p:nvGrpSpPr>
          <p:cNvPr id="16" name="Group 15"/>
          <p:cNvGrpSpPr/>
          <p:nvPr/>
        </p:nvGrpSpPr>
        <p:grpSpPr>
          <a:xfrm>
            <a:off x="352323" y="1003412"/>
            <a:ext cx="6732574" cy="2919018"/>
            <a:chOff x="542166" y="1003412"/>
            <a:chExt cx="8100128" cy="3511944"/>
          </a:xfrm>
        </p:grpSpPr>
        <p:sp>
          <p:nvSpPr>
            <p:cNvPr id="5" name="Rectangle 4"/>
            <p:cNvSpPr/>
            <p:nvPr/>
          </p:nvSpPr>
          <p:spPr>
            <a:xfrm>
              <a:off x="542166" y="1003412"/>
              <a:ext cx="8100128" cy="3511944"/>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6" name="Rectangle 5"/>
            <p:cNvSpPr/>
            <p:nvPr/>
          </p:nvSpPr>
          <p:spPr>
            <a:xfrm>
              <a:off x="704007" y="1149069"/>
              <a:ext cx="1480843"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A</a:t>
              </a:r>
            </a:p>
          </p:txBody>
        </p:sp>
        <p:sp>
          <p:nvSpPr>
            <p:cNvPr id="8" name="Rectangle 7"/>
            <p:cNvSpPr/>
            <p:nvPr/>
          </p:nvSpPr>
          <p:spPr>
            <a:xfrm>
              <a:off x="704005" y="2462676"/>
              <a:ext cx="1480843"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D</a:t>
              </a:r>
            </a:p>
          </p:txBody>
        </p:sp>
        <p:sp>
          <p:nvSpPr>
            <p:cNvPr id="9" name="Rectangle 8"/>
            <p:cNvSpPr/>
            <p:nvPr/>
          </p:nvSpPr>
          <p:spPr>
            <a:xfrm>
              <a:off x="2709482" y="1157161"/>
              <a:ext cx="3691317"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B</a:t>
              </a:r>
            </a:p>
          </p:txBody>
        </p:sp>
        <p:sp>
          <p:nvSpPr>
            <p:cNvPr id="10" name="Rectangle 9"/>
            <p:cNvSpPr/>
            <p:nvPr/>
          </p:nvSpPr>
          <p:spPr>
            <a:xfrm>
              <a:off x="6802705" y="1149069"/>
              <a:ext cx="1480843" cy="205807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C</a:t>
              </a:r>
            </a:p>
          </p:txBody>
        </p:sp>
        <p:sp>
          <p:nvSpPr>
            <p:cNvPr id="11" name="Rectangle 10"/>
            <p:cNvSpPr/>
            <p:nvPr/>
          </p:nvSpPr>
          <p:spPr>
            <a:xfrm>
              <a:off x="704005" y="3493063"/>
              <a:ext cx="3074975"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F</a:t>
              </a:r>
            </a:p>
          </p:txBody>
        </p:sp>
        <p:sp>
          <p:nvSpPr>
            <p:cNvPr id="12" name="Rectangle 11"/>
            <p:cNvSpPr/>
            <p:nvPr/>
          </p:nvSpPr>
          <p:spPr>
            <a:xfrm>
              <a:off x="2709483" y="2462676"/>
              <a:ext cx="3691316"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E</a:t>
              </a:r>
            </a:p>
          </p:txBody>
        </p:sp>
        <p:sp>
          <p:nvSpPr>
            <p:cNvPr id="13" name="Rectangle 12"/>
            <p:cNvSpPr/>
            <p:nvPr/>
          </p:nvSpPr>
          <p:spPr>
            <a:xfrm>
              <a:off x="4562560" y="3493062"/>
              <a:ext cx="3720988"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G</a:t>
              </a:r>
            </a:p>
          </p:txBody>
        </p:sp>
      </p:grpSp>
      <p:sp>
        <p:nvSpPr>
          <p:cNvPr id="17" name="Oval 16"/>
          <p:cNvSpPr/>
          <p:nvPr/>
        </p:nvSpPr>
        <p:spPr>
          <a:xfrm>
            <a:off x="486839" y="1519380"/>
            <a:ext cx="509800" cy="530463"/>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p:cNvSpPr/>
          <p:nvPr/>
        </p:nvSpPr>
        <p:spPr>
          <a:xfrm>
            <a:off x="1181437" y="1593485"/>
            <a:ext cx="368111" cy="316235"/>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446051" y="988917"/>
            <a:ext cx="348334" cy="362453"/>
          </a:xfrm>
          <a:prstGeom prst="ellipse">
            <a:avLst/>
          </a:prstGeom>
          <a:no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7436163" y="1519380"/>
            <a:ext cx="368111" cy="316235"/>
          </a:xfrm>
          <a:prstGeom prst="roundRect">
            <a:avLst/>
          </a:prstGeom>
          <a:no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p:cNvSpPr/>
          <p:nvPr/>
        </p:nvSpPr>
        <p:spPr>
          <a:xfrm>
            <a:off x="7436163" y="2455503"/>
            <a:ext cx="368111" cy="182502"/>
          </a:xfrm>
          <a:prstGeom prst="roundRect">
            <a:avLst/>
          </a:prstGeom>
          <a:solidFill>
            <a:schemeClr val="accent5">
              <a:lumMod val="60000"/>
              <a:lumOff val="40000"/>
            </a:schemeClr>
          </a:solid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ounded Rectangle 22"/>
          <p:cNvSpPr/>
          <p:nvPr/>
        </p:nvSpPr>
        <p:spPr>
          <a:xfrm>
            <a:off x="7436163" y="2058083"/>
            <a:ext cx="368111" cy="182502"/>
          </a:xfrm>
          <a:prstGeom prst="roundRect">
            <a:avLst/>
          </a:prstGeom>
          <a:solidFill>
            <a:schemeClr val="accent2">
              <a:lumMod val="60000"/>
              <a:lumOff val="40000"/>
            </a:schemeClr>
          </a:solid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p:nvSpPr>
        <p:spPr>
          <a:xfrm>
            <a:off x="8004400" y="1045428"/>
            <a:ext cx="927828" cy="246221"/>
          </a:xfrm>
          <a:prstGeom prst="rect">
            <a:avLst/>
          </a:prstGeom>
          <a:noFill/>
        </p:spPr>
        <p:txBody>
          <a:bodyPr wrap="square" rtlCol="0">
            <a:spAutoFit/>
          </a:bodyPr>
          <a:lstStyle/>
          <a:p>
            <a:pPr algn="ctr"/>
            <a:r>
              <a:rPr lang="en-US" sz="1000" dirty="0">
                <a:solidFill>
                  <a:srgbClr val="FFFFFF"/>
                </a:solidFill>
              </a:rPr>
              <a:t>8–19</a:t>
            </a:r>
            <a:r>
              <a:rPr lang="en-US" sz="1000" dirty="0"/>
              <a:t> years</a:t>
            </a:r>
          </a:p>
        </p:txBody>
      </p:sp>
      <p:sp>
        <p:nvSpPr>
          <p:cNvPr id="25" name="TextBox 24"/>
          <p:cNvSpPr txBox="1"/>
          <p:nvPr/>
        </p:nvSpPr>
        <p:spPr>
          <a:xfrm>
            <a:off x="7974385" y="1554386"/>
            <a:ext cx="987859" cy="246221"/>
          </a:xfrm>
          <a:prstGeom prst="rect">
            <a:avLst/>
          </a:prstGeom>
          <a:noFill/>
        </p:spPr>
        <p:txBody>
          <a:bodyPr wrap="square" rtlCol="0">
            <a:spAutoFit/>
          </a:bodyPr>
          <a:lstStyle/>
          <a:p>
            <a:pPr algn="ctr"/>
            <a:r>
              <a:rPr lang="en-US" sz="1000" dirty="0">
                <a:solidFill>
                  <a:srgbClr val="FFFFFF"/>
                </a:solidFill>
              </a:rPr>
              <a:t>20–35</a:t>
            </a:r>
            <a:r>
              <a:rPr lang="en-US" sz="1000" dirty="0"/>
              <a:t> years</a:t>
            </a:r>
          </a:p>
        </p:txBody>
      </p:sp>
      <p:sp>
        <p:nvSpPr>
          <p:cNvPr id="26" name="TextBox 25"/>
          <p:cNvSpPr txBox="1"/>
          <p:nvPr/>
        </p:nvSpPr>
        <p:spPr>
          <a:xfrm>
            <a:off x="7974385" y="2030201"/>
            <a:ext cx="987859" cy="246221"/>
          </a:xfrm>
          <a:prstGeom prst="rect">
            <a:avLst/>
          </a:prstGeom>
          <a:noFill/>
        </p:spPr>
        <p:txBody>
          <a:bodyPr wrap="square" rtlCol="0">
            <a:spAutoFit/>
          </a:bodyPr>
          <a:lstStyle/>
          <a:p>
            <a:pPr algn="ctr"/>
            <a:r>
              <a:rPr lang="en-US" sz="1000" dirty="0"/>
              <a:t>Male</a:t>
            </a:r>
          </a:p>
        </p:txBody>
      </p:sp>
      <p:sp>
        <p:nvSpPr>
          <p:cNvPr id="27" name="TextBox 26"/>
          <p:cNvSpPr txBox="1"/>
          <p:nvPr/>
        </p:nvSpPr>
        <p:spPr>
          <a:xfrm>
            <a:off x="7974385" y="2421384"/>
            <a:ext cx="987859" cy="246221"/>
          </a:xfrm>
          <a:prstGeom prst="rect">
            <a:avLst/>
          </a:prstGeom>
          <a:noFill/>
        </p:spPr>
        <p:txBody>
          <a:bodyPr wrap="square" rtlCol="0">
            <a:spAutoFit/>
          </a:bodyPr>
          <a:lstStyle/>
          <a:p>
            <a:pPr algn="ctr"/>
            <a:r>
              <a:rPr lang="en-US" sz="1000" dirty="0"/>
              <a:t>Female</a:t>
            </a:r>
          </a:p>
        </p:txBody>
      </p:sp>
      <p:sp>
        <p:nvSpPr>
          <p:cNvPr id="28" name="Oval 27"/>
          <p:cNvSpPr/>
          <p:nvPr/>
        </p:nvSpPr>
        <p:spPr>
          <a:xfrm>
            <a:off x="3031225" y="1589568"/>
            <a:ext cx="360547" cy="375161"/>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543354" y="1541429"/>
            <a:ext cx="568951" cy="488772"/>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4191" y="2694032"/>
            <a:ext cx="284046" cy="295559"/>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1164953" y="2643422"/>
            <a:ext cx="474258" cy="407423"/>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220361" y="3482558"/>
            <a:ext cx="343332" cy="357248"/>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672400" y="3463726"/>
            <a:ext cx="481329" cy="413498"/>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27238" y="3428960"/>
            <a:ext cx="509800" cy="530463"/>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ounded Rectangle 34"/>
          <p:cNvSpPr/>
          <p:nvPr/>
        </p:nvSpPr>
        <p:spPr>
          <a:xfrm>
            <a:off x="5182926" y="3456261"/>
            <a:ext cx="466489" cy="400749"/>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5828456" y="2358745"/>
            <a:ext cx="200236" cy="208352"/>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p:nvSpPr>
        <p:spPr>
          <a:xfrm>
            <a:off x="6138820" y="2277516"/>
            <a:ext cx="482275" cy="414310"/>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038539" y="2611210"/>
            <a:ext cx="393635" cy="409590"/>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3630712" y="2626010"/>
            <a:ext cx="486745" cy="418150"/>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306523" y="1632026"/>
            <a:ext cx="241840" cy="251642"/>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352323" y="4089284"/>
            <a:ext cx="45719" cy="29940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flipV="1">
            <a:off x="249382" y="4227333"/>
            <a:ext cx="7090756" cy="3845"/>
          </a:xfrm>
          <a:prstGeom prst="line">
            <a:avLst/>
          </a:prstGeom>
          <a:ln w="31750">
            <a:headEnd type="ova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189776" y="4272539"/>
            <a:ext cx="987859" cy="246221"/>
          </a:xfrm>
          <a:prstGeom prst="rect">
            <a:avLst/>
          </a:prstGeom>
          <a:noFill/>
        </p:spPr>
        <p:txBody>
          <a:bodyPr wrap="square" rtlCol="0">
            <a:spAutoFit/>
          </a:bodyPr>
          <a:lstStyle/>
          <a:p>
            <a:pPr algn="ctr"/>
            <a:r>
              <a:rPr lang="en-US" sz="1000" dirty="0"/>
              <a:t>Time</a:t>
            </a:r>
          </a:p>
        </p:txBody>
      </p:sp>
    </p:spTree>
    <p:extLst>
      <p:ext uri="{BB962C8B-B14F-4D97-AF65-F5344CB8AC3E}">
        <p14:creationId xmlns:p14="http://schemas.microsoft.com/office/powerpoint/2010/main" val="118777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remove" grpId="0" nodeType="withEffect">
                                  <p:stCondLst>
                                    <p:cond delay="0"/>
                                  </p:stCondLst>
                                  <p:childTnLst>
                                    <p:animScale>
                                      <p:cBhvr>
                                        <p:cTn id="6" dur="2000" fill="hold"/>
                                        <p:tgtEl>
                                          <p:spTgt spid="17"/>
                                        </p:tgtEl>
                                      </p:cBhvr>
                                      <p:by x="50000" y="50000"/>
                                    </p:animScale>
                                  </p:childTnLst>
                                </p:cTn>
                              </p:par>
                              <p:par>
                                <p:cTn id="7" presetID="6" presetClass="emph" presetSubtype="0" repeatCount="indefinite" autoRev="1" fill="remove" grpId="0" nodeType="withEffect">
                                  <p:stCondLst>
                                    <p:cond delay="0"/>
                                  </p:stCondLst>
                                  <p:childTnLst>
                                    <p:animScale>
                                      <p:cBhvr>
                                        <p:cTn id="8" dur="2000" fill="hold"/>
                                        <p:tgtEl>
                                          <p:spTgt spid="18"/>
                                        </p:tgtEl>
                                      </p:cBhvr>
                                      <p:by x="150000" y="150000"/>
                                    </p:animScale>
                                  </p:childTnLst>
                                </p:cTn>
                              </p:par>
                              <p:par>
                                <p:cTn id="9" presetID="6" presetClass="emph" presetSubtype="0" repeatCount="indefinite" autoRev="1" fill="remove" grpId="0" nodeType="withEffect">
                                  <p:stCondLst>
                                    <p:cond delay="0"/>
                                  </p:stCondLst>
                                  <p:childTnLst>
                                    <p:animScale>
                                      <p:cBhvr>
                                        <p:cTn id="10" dur="2000" fill="hold"/>
                                        <p:tgtEl>
                                          <p:spTgt spid="40"/>
                                        </p:tgtEl>
                                      </p:cBhvr>
                                      <p:by x="85000" y="85000"/>
                                    </p:animScale>
                                  </p:childTnLst>
                                </p:cTn>
                              </p:par>
                              <p:par>
                                <p:cTn id="11" presetID="6" presetClass="emph" presetSubtype="0" repeatCount="indefinite" autoRev="1" fill="remove" grpId="0" nodeType="withEffect">
                                  <p:stCondLst>
                                    <p:cond delay="0"/>
                                  </p:stCondLst>
                                  <p:childTnLst>
                                    <p:animScale>
                                      <p:cBhvr>
                                        <p:cTn id="12" dur="2000" fill="hold"/>
                                        <p:tgtEl>
                                          <p:spTgt spid="29"/>
                                        </p:tgtEl>
                                      </p:cBhvr>
                                      <p:by x="120000" y="120000"/>
                                    </p:animScale>
                                  </p:childTnLst>
                                </p:cTn>
                              </p:par>
                              <p:par>
                                <p:cTn id="13" presetID="6" presetClass="emph" presetSubtype="0" repeatCount="indefinite" autoRev="1" fill="remove" grpId="0" nodeType="withEffect">
                                  <p:stCondLst>
                                    <p:cond delay="0"/>
                                  </p:stCondLst>
                                  <p:childTnLst>
                                    <p:animScale>
                                      <p:cBhvr>
                                        <p:cTn id="14" dur="2000" fill="hold"/>
                                        <p:tgtEl>
                                          <p:spTgt spid="28"/>
                                        </p:tgtEl>
                                      </p:cBhvr>
                                      <p:by x="150000" y="150000"/>
                                    </p:animScale>
                                  </p:childTnLst>
                                </p:cTn>
                              </p:par>
                              <p:par>
                                <p:cTn id="15" presetID="6" presetClass="emph" presetSubtype="0" repeatCount="indefinite" autoRev="1" fill="remove" grpId="0" nodeType="withEffect">
                                  <p:stCondLst>
                                    <p:cond delay="0"/>
                                  </p:stCondLst>
                                  <p:childTnLst>
                                    <p:animScale>
                                      <p:cBhvr>
                                        <p:cTn id="16" dur="2000" fill="hold"/>
                                        <p:tgtEl>
                                          <p:spTgt spid="30"/>
                                        </p:tgtEl>
                                      </p:cBhvr>
                                      <p:by x="85000" y="85000"/>
                                    </p:animScale>
                                  </p:childTnLst>
                                </p:cTn>
                              </p:par>
                              <p:par>
                                <p:cTn id="17" presetID="6" presetClass="emph" presetSubtype="0" repeatCount="indefinite" autoRev="1" fill="remove" grpId="0" nodeType="withEffect">
                                  <p:stCondLst>
                                    <p:cond delay="0"/>
                                  </p:stCondLst>
                                  <p:childTnLst>
                                    <p:animScale>
                                      <p:cBhvr>
                                        <p:cTn id="18" dur="2000" fill="hold"/>
                                        <p:tgtEl>
                                          <p:spTgt spid="31"/>
                                        </p:tgtEl>
                                      </p:cBhvr>
                                      <p:by x="150000" y="150000"/>
                                    </p:animScale>
                                  </p:childTnLst>
                                </p:cTn>
                              </p:par>
                              <p:par>
                                <p:cTn id="19" presetID="6" presetClass="emph" presetSubtype="0" repeatCount="indefinite" autoRev="1" fill="remove" grpId="0" nodeType="withEffect">
                                  <p:stCondLst>
                                    <p:cond delay="0"/>
                                  </p:stCondLst>
                                  <p:childTnLst>
                                    <p:animScale>
                                      <p:cBhvr>
                                        <p:cTn id="20" dur="2000" fill="hold"/>
                                        <p:tgtEl>
                                          <p:spTgt spid="38"/>
                                        </p:tgtEl>
                                      </p:cBhvr>
                                      <p:by x="85000" y="85000"/>
                                    </p:animScale>
                                  </p:childTnLst>
                                </p:cTn>
                              </p:par>
                              <p:par>
                                <p:cTn id="21" presetID="6" presetClass="emph" presetSubtype="0" repeatCount="indefinite" autoRev="1" fill="remove" grpId="0" nodeType="withEffect">
                                  <p:stCondLst>
                                    <p:cond delay="0"/>
                                  </p:stCondLst>
                                  <p:childTnLst>
                                    <p:animScale>
                                      <p:cBhvr>
                                        <p:cTn id="22" dur="2000" fill="hold"/>
                                        <p:tgtEl>
                                          <p:spTgt spid="39"/>
                                        </p:tgtEl>
                                      </p:cBhvr>
                                      <p:by x="150000" y="150000"/>
                                    </p:animScale>
                                  </p:childTnLst>
                                </p:cTn>
                              </p:par>
                              <p:par>
                                <p:cTn id="23" presetID="6" presetClass="emph" presetSubtype="0" repeatCount="indefinite" autoRev="1" fill="remove" grpId="0" nodeType="withEffect">
                                  <p:stCondLst>
                                    <p:cond delay="0"/>
                                  </p:stCondLst>
                                  <p:childTnLst>
                                    <p:animScale>
                                      <p:cBhvr>
                                        <p:cTn id="24" dur="2000" fill="hold"/>
                                        <p:tgtEl>
                                          <p:spTgt spid="34"/>
                                        </p:tgtEl>
                                      </p:cBhvr>
                                      <p:by x="85000" y="85000"/>
                                    </p:animScale>
                                  </p:childTnLst>
                                </p:cTn>
                              </p:par>
                              <p:par>
                                <p:cTn id="25" presetID="6" presetClass="emph" presetSubtype="0" repeatCount="indefinite" autoRev="1" fill="remove" grpId="0" nodeType="withEffect">
                                  <p:stCondLst>
                                    <p:cond delay="0"/>
                                  </p:stCondLst>
                                  <p:childTnLst>
                                    <p:animScale>
                                      <p:cBhvr>
                                        <p:cTn id="26" dur="2000" fill="hold"/>
                                        <p:tgtEl>
                                          <p:spTgt spid="35"/>
                                        </p:tgtEl>
                                      </p:cBhvr>
                                      <p:by x="150000" y="150000"/>
                                    </p:animScale>
                                  </p:childTnLst>
                                </p:cTn>
                              </p:par>
                              <p:par>
                                <p:cTn id="27" presetID="6" presetClass="emph" presetSubtype="0" repeatCount="indefinite" autoRev="1" fill="remove" grpId="0" nodeType="withEffect">
                                  <p:stCondLst>
                                    <p:cond delay="0"/>
                                  </p:stCondLst>
                                  <p:childTnLst>
                                    <p:animScale>
                                      <p:cBhvr>
                                        <p:cTn id="28" dur="2000" fill="hold"/>
                                        <p:tgtEl>
                                          <p:spTgt spid="36"/>
                                        </p:tgtEl>
                                      </p:cBhvr>
                                      <p:by x="85000" y="85000"/>
                                    </p:animScale>
                                  </p:childTnLst>
                                </p:cTn>
                              </p:par>
                              <p:par>
                                <p:cTn id="29" presetID="6" presetClass="emph" presetSubtype="0" repeatCount="indefinite" autoRev="1" fill="remove" grpId="0" nodeType="withEffect">
                                  <p:stCondLst>
                                    <p:cond delay="0"/>
                                  </p:stCondLst>
                                  <p:childTnLst>
                                    <p:animScale>
                                      <p:cBhvr>
                                        <p:cTn id="30" dur="2000" fill="hold"/>
                                        <p:tgtEl>
                                          <p:spTgt spid="37"/>
                                        </p:tgtEl>
                                      </p:cBhvr>
                                      <p:by x="150000" y="150000"/>
                                    </p:animScale>
                                  </p:childTnLst>
                                </p:cTn>
                              </p:par>
                              <p:par>
                                <p:cTn id="31" presetID="6" presetClass="emph" presetSubtype="0" repeatCount="indefinite" autoRev="1" fill="remove" grpId="0" nodeType="withEffect">
                                  <p:stCondLst>
                                    <p:cond delay="0"/>
                                  </p:stCondLst>
                                  <p:childTnLst>
                                    <p:animScale>
                                      <p:cBhvr>
                                        <p:cTn id="32" dur="2000" fill="hold"/>
                                        <p:tgtEl>
                                          <p:spTgt spid="33"/>
                                        </p:tgtEl>
                                      </p:cBhvr>
                                      <p:by x="85000" y="85000"/>
                                    </p:animScale>
                                  </p:childTnLst>
                                </p:cTn>
                              </p:par>
                              <p:par>
                                <p:cTn id="33" presetID="6" presetClass="emph" presetSubtype="0" repeatCount="indefinite" autoRev="1" fill="remove" grpId="0" nodeType="withEffect">
                                  <p:stCondLst>
                                    <p:cond delay="0"/>
                                  </p:stCondLst>
                                  <p:childTnLst>
                                    <p:animScale>
                                      <p:cBhvr>
                                        <p:cTn id="34" dur="2000" fill="hold"/>
                                        <p:tgtEl>
                                          <p:spTgt spid="32"/>
                                        </p:tgtEl>
                                      </p:cBhvr>
                                      <p:by x="150000" y="150000"/>
                                    </p:animScale>
                                  </p:childTnLst>
                                </p:cTn>
                              </p:par>
                              <p:par>
                                <p:cTn id="35" presetID="63" presetClass="path" presetSubtype="0" repeatCount="indefinite" fill="remove" grpId="0" nodeType="withEffect">
                                  <p:stCondLst>
                                    <p:cond delay="0"/>
                                  </p:stCondLst>
                                  <p:childTnLst>
                                    <p:animMotion origin="layout" path="M -2.22222E-6 -0.00339 L 0.73108 -0.00185 " pathEditMode="fixed" rAng="0" ptsTypes="AA">
                                      <p:cBhvr>
                                        <p:cTn id="36" dur="15000" fill="hold"/>
                                        <p:tgtEl>
                                          <p:spTgt spid="41"/>
                                        </p:tgtEl>
                                        <p:attrNameLst>
                                          <p:attrName>ppt_x</p:attrName>
                                          <p:attrName>ppt_y</p:attrName>
                                        </p:attrNameLst>
                                      </p:cBhvr>
                                      <p:rCtr x="36545"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8350" y="3628183"/>
            <a:ext cx="416459" cy="431885"/>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903" y="2377675"/>
            <a:ext cx="636289" cy="614984"/>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41814" y="2059254"/>
            <a:ext cx="581025" cy="581025"/>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65917" y="2092743"/>
            <a:ext cx="366153" cy="43938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76227" y="2071916"/>
            <a:ext cx="400865" cy="481038"/>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98311" y="928646"/>
            <a:ext cx="326929" cy="362138"/>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7361" y="4053979"/>
            <a:ext cx="385101" cy="464387"/>
          </a:xfrm>
          <a:prstGeom prst="rect">
            <a:avLst/>
          </a:prstGeom>
        </p:spPr>
      </p:pic>
      <p:cxnSp>
        <p:nvCxnSpPr>
          <p:cNvPr id="29" name="Straight Arrow Connector 28"/>
          <p:cNvCxnSpPr>
            <a:endCxn id="15" idx="1"/>
          </p:cNvCxnSpPr>
          <p:nvPr/>
        </p:nvCxnSpPr>
        <p:spPr>
          <a:xfrm>
            <a:off x="2256851" y="2299542"/>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256851" y="1828421"/>
            <a:ext cx="952781" cy="430887"/>
          </a:xfrm>
          <a:prstGeom prst="rect">
            <a:avLst/>
          </a:prstGeom>
          <a:noFill/>
        </p:spPr>
        <p:txBody>
          <a:bodyPr wrap="square" rtlCol="0">
            <a:spAutoFit/>
          </a:bodyPr>
          <a:lstStyle/>
          <a:p>
            <a:r>
              <a:rPr lang="en-US" sz="1100" dirty="0">
                <a:latin typeface="Amazon Ember Light"/>
              </a:rPr>
              <a:t>2. Submit picture</a:t>
            </a:r>
          </a:p>
        </p:txBody>
      </p:sp>
      <p:cxnSp>
        <p:nvCxnSpPr>
          <p:cNvPr id="33" name="Straight Arrow Connector 32"/>
          <p:cNvCxnSpPr>
            <a:stCxn id="15" idx="3"/>
            <a:endCxn id="19" idx="1"/>
          </p:cNvCxnSpPr>
          <p:nvPr/>
        </p:nvCxnSpPr>
        <p:spPr>
          <a:xfrm>
            <a:off x="3432070" y="231243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21" idx="0"/>
          </p:cNvCxnSpPr>
          <p:nvPr/>
        </p:nvCxnSpPr>
        <p:spPr>
          <a:xfrm flipH="1">
            <a:off x="4309912" y="2570236"/>
            <a:ext cx="64677" cy="14837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271900" y="3467808"/>
            <a:ext cx="1254840" cy="261610"/>
          </a:xfrm>
          <a:prstGeom prst="rect">
            <a:avLst/>
          </a:prstGeom>
          <a:noFill/>
        </p:spPr>
        <p:txBody>
          <a:bodyPr wrap="square" rtlCol="0">
            <a:spAutoFit/>
          </a:bodyPr>
          <a:lstStyle/>
          <a:p>
            <a:r>
              <a:rPr lang="en-US" sz="1100" dirty="0">
                <a:latin typeface="Amazon Ember Light"/>
              </a:rPr>
              <a:t>4. DetectFaces</a:t>
            </a:r>
          </a:p>
        </p:txBody>
      </p:sp>
      <p:cxnSp>
        <p:nvCxnSpPr>
          <p:cNvPr id="50" name="Straight Arrow Connector 49"/>
          <p:cNvCxnSpPr>
            <a:endCxn id="81" idx="0"/>
          </p:cNvCxnSpPr>
          <p:nvPr/>
        </p:nvCxnSpPr>
        <p:spPr>
          <a:xfrm>
            <a:off x="4577092" y="2513696"/>
            <a:ext cx="1418200" cy="124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02741" y="3270534"/>
            <a:ext cx="1416518" cy="430887"/>
          </a:xfrm>
          <a:prstGeom prst="rect">
            <a:avLst/>
          </a:prstGeom>
          <a:noFill/>
        </p:spPr>
        <p:txBody>
          <a:bodyPr wrap="square" rtlCol="0">
            <a:spAutoFit/>
          </a:bodyPr>
          <a:lstStyle/>
          <a:p>
            <a:r>
              <a:rPr lang="en-US" sz="1100" dirty="0">
                <a:latin typeface="Amazon Ember Light"/>
              </a:rPr>
              <a:t>5. SearchFaces -Blacklist</a:t>
            </a:r>
          </a:p>
        </p:txBody>
      </p:sp>
      <p:cxnSp>
        <p:nvCxnSpPr>
          <p:cNvPr id="57" name="Straight Arrow Connector 56"/>
          <p:cNvCxnSpPr>
            <a:stCxn id="19" idx="3"/>
            <a:endCxn id="20" idx="1"/>
          </p:cNvCxnSpPr>
          <p:nvPr/>
        </p:nvCxnSpPr>
        <p:spPr>
          <a:xfrm flipV="1">
            <a:off x="4577092" y="1109715"/>
            <a:ext cx="2221219" cy="120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470436" y="1787696"/>
            <a:ext cx="1434812" cy="430887"/>
          </a:xfrm>
          <a:prstGeom prst="rect">
            <a:avLst/>
          </a:prstGeom>
          <a:noFill/>
        </p:spPr>
        <p:txBody>
          <a:bodyPr wrap="square" rtlCol="0">
            <a:spAutoFit/>
          </a:bodyPr>
          <a:lstStyle/>
          <a:p>
            <a:r>
              <a:rPr lang="en-US" sz="1100" dirty="0">
                <a:latin typeface="Amazon Ember Light"/>
              </a:rPr>
              <a:t>6. Store metadata </a:t>
            </a:r>
            <a:r>
              <a:rPr lang="en-US" sz="1100" dirty="0">
                <a:solidFill>
                  <a:srgbClr val="FFFFFF"/>
                </a:solidFill>
                <a:latin typeface="Amazon Ember Light"/>
              </a:rPr>
              <a:t>and</a:t>
            </a:r>
            <a:r>
              <a:rPr lang="en-US" sz="1100" dirty="0">
                <a:latin typeface="Amazon Ember Light"/>
              </a:rPr>
              <a:t> analysis</a:t>
            </a:r>
          </a:p>
        </p:txBody>
      </p:sp>
      <p:cxnSp>
        <p:nvCxnSpPr>
          <p:cNvPr id="62" name="Straight Arrow Connector 61"/>
          <p:cNvCxnSpPr>
            <a:endCxn id="14" idx="1"/>
          </p:cNvCxnSpPr>
          <p:nvPr/>
        </p:nvCxnSpPr>
        <p:spPr>
          <a:xfrm flipV="1">
            <a:off x="786182" y="2349767"/>
            <a:ext cx="855632" cy="409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46080" y="2656395"/>
            <a:ext cx="952781" cy="261610"/>
          </a:xfrm>
          <a:prstGeom prst="rect">
            <a:avLst/>
          </a:prstGeom>
          <a:noFill/>
        </p:spPr>
        <p:txBody>
          <a:bodyPr wrap="square" rtlCol="0">
            <a:spAutoFit/>
          </a:bodyPr>
          <a:lstStyle/>
          <a:p>
            <a:r>
              <a:rPr lang="en-US" sz="1100" dirty="0">
                <a:latin typeface="Amazon Ember Light"/>
              </a:rPr>
              <a:t>1. Live pic</a:t>
            </a:r>
          </a:p>
        </p:txBody>
      </p:sp>
      <p:cxnSp>
        <p:nvCxnSpPr>
          <p:cNvPr id="64" name="Straight Arrow Connector 63"/>
          <p:cNvCxnSpPr>
            <a:endCxn id="6" idx="0"/>
          </p:cNvCxnSpPr>
          <p:nvPr/>
        </p:nvCxnSpPr>
        <p:spPr>
          <a:xfrm flipH="1">
            <a:off x="3026580" y="2435354"/>
            <a:ext cx="1149647" cy="1192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1477" y="3039701"/>
            <a:ext cx="952781" cy="430887"/>
          </a:xfrm>
          <a:prstGeom prst="rect">
            <a:avLst/>
          </a:prstGeom>
          <a:noFill/>
        </p:spPr>
        <p:txBody>
          <a:bodyPr wrap="square" rtlCol="0">
            <a:spAutoFit/>
          </a:bodyPr>
          <a:lstStyle/>
          <a:p>
            <a:r>
              <a:rPr lang="en-US" sz="1100" dirty="0">
                <a:latin typeface="Amazon Ember Light"/>
              </a:rPr>
              <a:t>3. Store live pic</a:t>
            </a:r>
          </a:p>
        </p:txBody>
      </p:sp>
      <p:pic>
        <p:nvPicPr>
          <p:cNvPr id="81" name="Picture 8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02741" y="3753947"/>
            <a:ext cx="385101" cy="464387"/>
          </a:xfrm>
          <a:prstGeom prst="rect">
            <a:avLst/>
          </a:prstGeom>
        </p:spPr>
      </p:pic>
      <p:sp>
        <p:nvSpPr>
          <p:cNvPr id="88" name="TextBox 87"/>
          <p:cNvSpPr txBox="1"/>
          <p:nvPr/>
        </p:nvSpPr>
        <p:spPr>
          <a:xfrm>
            <a:off x="2766489" y="2437188"/>
            <a:ext cx="1160122" cy="261610"/>
          </a:xfrm>
          <a:prstGeom prst="rect">
            <a:avLst/>
          </a:prstGeom>
          <a:noFill/>
        </p:spPr>
        <p:txBody>
          <a:bodyPr wrap="square" rtlCol="0">
            <a:spAutoFit/>
          </a:bodyPr>
          <a:lstStyle/>
          <a:p>
            <a:r>
              <a:rPr lang="en-US" sz="1100" dirty="0">
                <a:solidFill>
                  <a:srgbClr val="FFFFFF"/>
                </a:solidFill>
                <a:latin typeface="Amazon Ember Light"/>
              </a:rPr>
              <a:t>API Gateway</a:t>
            </a:r>
            <a:endParaRPr lang="en-US" sz="1100" dirty="0">
              <a:solidFill>
                <a:srgbClr val="FFFFFF"/>
              </a:solidFill>
              <a:latin typeface="Amazon Ember Light" panose="020B0403020204020204" pitchFamily="34" charset="0"/>
            </a:endParaRPr>
          </a:p>
        </p:txBody>
      </p:sp>
      <p:sp>
        <p:nvSpPr>
          <p:cNvPr id="89" name="TextBox 88"/>
          <p:cNvSpPr txBox="1"/>
          <p:nvPr/>
        </p:nvSpPr>
        <p:spPr>
          <a:xfrm>
            <a:off x="3795418" y="447977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0" name="TextBox 89"/>
          <p:cNvSpPr txBox="1"/>
          <p:nvPr/>
        </p:nvSpPr>
        <p:spPr>
          <a:xfrm>
            <a:off x="5526740" y="418248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1" name="TextBox 90"/>
          <p:cNvSpPr txBox="1"/>
          <p:nvPr/>
        </p:nvSpPr>
        <p:spPr>
          <a:xfrm>
            <a:off x="5802741" y="903216"/>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93" name="TextBox 92"/>
          <p:cNvSpPr txBox="1"/>
          <p:nvPr/>
        </p:nvSpPr>
        <p:spPr>
          <a:xfrm>
            <a:off x="3771694" y="1877407"/>
            <a:ext cx="738173" cy="261610"/>
          </a:xfrm>
          <a:prstGeom prst="rect">
            <a:avLst/>
          </a:prstGeom>
          <a:noFill/>
        </p:spPr>
        <p:txBody>
          <a:bodyPr wrap="square" rtlCol="0">
            <a:spAutoFit/>
          </a:bodyPr>
          <a:lstStyle/>
          <a:p>
            <a:r>
              <a:rPr lang="en-US" sz="1100" dirty="0">
                <a:latin typeface="Amazon Ember Light"/>
              </a:rPr>
              <a:t>Lambda</a:t>
            </a:r>
          </a:p>
        </p:txBody>
      </p:sp>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43697" y="2680192"/>
            <a:ext cx="436157" cy="479773"/>
          </a:xfrm>
          <a:prstGeom prst="rect">
            <a:avLst/>
          </a:prstGeom>
        </p:spPr>
      </p:pic>
      <p:cxnSp>
        <p:nvCxnSpPr>
          <p:cNvPr id="44" name="Straight Arrow Connector 43"/>
          <p:cNvCxnSpPr>
            <a:stCxn id="20" idx="2"/>
            <a:endCxn id="43" idx="0"/>
          </p:cNvCxnSpPr>
          <p:nvPr/>
        </p:nvCxnSpPr>
        <p:spPr>
          <a:xfrm>
            <a:off x="6961776" y="1290784"/>
            <a:ext cx="0" cy="1389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7" name="Picture 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38416" y="1775176"/>
            <a:ext cx="420624" cy="420624"/>
          </a:xfrm>
          <a:prstGeom prst="rect">
            <a:avLst/>
          </a:prstGeom>
        </p:spPr>
      </p:pic>
      <p:cxnSp>
        <p:nvCxnSpPr>
          <p:cNvPr id="48" name="Straight Arrow Connector 47"/>
          <p:cNvCxnSpPr>
            <a:endCxn id="43" idx="3"/>
          </p:cNvCxnSpPr>
          <p:nvPr/>
        </p:nvCxnSpPr>
        <p:spPr>
          <a:xfrm flipH="1">
            <a:off x="7179854" y="2195800"/>
            <a:ext cx="802033" cy="724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1"/>
            <a:endCxn id="20" idx="3"/>
          </p:cNvCxnSpPr>
          <p:nvPr/>
        </p:nvCxnSpPr>
        <p:spPr>
          <a:xfrm flipH="1" flipV="1">
            <a:off x="7125240" y="1109715"/>
            <a:ext cx="913176" cy="875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95291" y="2733753"/>
            <a:ext cx="803020" cy="430887"/>
          </a:xfrm>
          <a:prstGeom prst="rect">
            <a:avLst/>
          </a:prstGeom>
          <a:noFill/>
        </p:spPr>
        <p:txBody>
          <a:bodyPr wrap="square" rtlCol="0">
            <a:spAutoFit/>
          </a:bodyPr>
          <a:lstStyle/>
          <a:p>
            <a:r>
              <a:rPr lang="en-US" sz="1100" dirty="0">
                <a:solidFill>
                  <a:srgbClr val="FFFFFF"/>
                </a:solidFill>
                <a:latin typeface="Amazon Ember Light"/>
              </a:rPr>
              <a:t>Amazon Redshift</a:t>
            </a:r>
            <a:endParaRPr lang="en-US" sz="1100" dirty="0">
              <a:solidFill>
                <a:srgbClr val="FFFFFF"/>
              </a:solidFill>
              <a:latin typeface="Amazon Ember Light" panose="020B0403020204020204" pitchFamily="34" charset="0"/>
            </a:endParaRPr>
          </a:p>
        </p:txBody>
      </p:sp>
      <p:sp>
        <p:nvSpPr>
          <p:cNvPr id="58" name="TextBox 57"/>
          <p:cNvSpPr txBox="1"/>
          <p:nvPr/>
        </p:nvSpPr>
        <p:spPr>
          <a:xfrm>
            <a:off x="7847217" y="2305988"/>
            <a:ext cx="958453" cy="430887"/>
          </a:xfrm>
          <a:prstGeom prst="rect">
            <a:avLst/>
          </a:prstGeom>
          <a:noFill/>
        </p:spPr>
        <p:txBody>
          <a:bodyPr wrap="square" rtlCol="0">
            <a:spAutoFit/>
          </a:bodyPr>
          <a:lstStyle/>
          <a:p>
            <a:r>
              <a:rPr lang="en-US" sz="1100" dirty="0">
                <a:solidFill>
                  <a:srgbClr val="FFFFFF"/>
                </a:solidFill>
                <a:latin typeface="Amazon Ember Light"/>
              </a:rPr>
              <a:t>Amazon QuickSight</a:t>
            </a:r>
            <a:endParaRPr lang="en-US" sz="1100" dirty="0">
              <a:solidFill>
                <a:srgbClr val="FFFFFF"/>
              </a:solidFill>
              <a:latin typeface="Amazon Ember Light" panose="020B0403020204020204" pitchFamily="34" charset="0"/>
            </a:endParaRPr>
          </a:p>
        </p:txBody>
      </p:sp>
    </p:spTree>
    <p:extLst>
      <p:ext uri="{BB962C8B-B14F-4D97-AF65-F5344CB8AC3E}">
        <p14:creationId xmlns:p14="http://schemas.microsoft.com/office/powerpoint/2010/main" val="12441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6" grpId="0"/>
      <p:bldP spid="60" grpId="0"/>
      <p:bldP spid="63" grpId="0"/>
      <p:bldP spid="67" grpId="0"/>
      <p:bldP spid="88" grpId="0"/>
      <p:bldP spid="89" grpId="0"/>
      <p:bldP spid="90" grpId="0"/>
      <p:bldP spid="91" grpId="0"/>
      <p:bldP spid="93" grpId="0"/>
      <p:bldP spid="55" grpId="0"/>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6475" y="902164"/>
            <a:ext cx="5620535" cy="3776870"/>
          </a:xfrm>
          <a:prstGeom prst="rect">
            <a:avLst/>
          </a:prstGeom>
        </p:spPr>
      </p:pic>
      <p:sp>
        <p:nvSpPr>
          <p:cNvPr id="2" name="Title 1"/>
          <p:cNvSpPr>
            <a:spLocks noGrp="1"/>
          </p:cNvSpPr>
          <p:nvPr>
            <p:ph type="title"/>
          </p:nvPr>
        </p:nvSpPr>
        <p:spPr/>
        <p:txBody>
          <a:bodyPr/>
          <a:lstStyle/>
          <a:p>
            <a:pPr algn="ctr"/>
            <a:r>
              <a:rPr lang="en-US" dirty="0">
                <a:solidFill>
                  <a:srgbClr val="F2F2F2"/>
                </a:solidFill>
              </a:rPr>
              <a:t>Person(s)</a:t>
            </a:r>
            <a:r>
              <a:rPr lang="en-US" dirty="0"/>
              <a:t> of interest</a:t>
            </a:r>
          </a:p>
        </p:txBody>
      </p:sp>
      <p:sp>
        <p:nvSpPr>
          <p:cNvPr id="12" name="Content Placeholder 11"/>
          <p:cNvSpPr>
            <a:spLocks noGrp="1"/>
          </p:cNvSpPr>
          <p:nvPr>
            <p:ph sz="quarter" idx="4294967295"/>
          </p:nvPr>
        </p:nvSpPr>
        <p:spPr>
          <a:xfrm>
            <a:off x="7161213" y="3802063"/>
            <a:ext cx="1982787" cy="5588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CelebrityDetected – </a:t>
            </a:r>
            <a:r>
              <a:rPr lang="en-US" sz="1100" dirty="0">
                <a:solidFill>
                  <a:srgbClr val="474746"/>
                </a:solidFill>
                <a:latin typeface="Amazon Ember"/>
              </a:rPr>
              <a:t>95%</a:t>
            </a:r>
            <a:endParaRPr lang="en-US" sz="1100" dirty="0">
              <a:solidFill>
                <a:srgbClr val="474746"/>
              </a:solidFill>
              <a:latin typeface="Amazon Ember" panose="02000000000000000000" pitchFamily="2" charset="0"/>
            </a:endParaRPr>
          </a:p>
        </p:txBody>
      </p:sp>
      <p:sp>
        <p:nvSpPr>
          <p:cNvPr id="8" name="Rounded Rectangle 7"/>
          <p:cNvSpPr/>
          <p:nvPr/>
        </p:nvSpPr>
        <p:spPr>
          <a:xfrm>
            <a:off x="5351700" y="2086772"/>
            <a:ext cx="454400" cy="595869"/>
          </a:xfrm>
          <a:prstGeom prst="roundRect">
            <a:avLst>
              <a:gd name="adj" fmla="val 8200"/>
            </a:avLst>
          </a:prstGeom>
          <a:noFill/>
          <a:ln w="19050">
            <a:solidFill>
              <a:schemeClr val="accent1"/>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9" name="Rounded Rectangle 8"/>
          <p:cNvSpPr/>
          <p:nvPr/>
        </p:nvSpPr>
        <p:spPr>
          <a:xfrm rot="1115225">
            <a:off x="4407292" y="2287320"/>
            <a:ext cx="347702" cy="501968"/>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13" name="Content Placeholder 11"/>
          <p:cNvSpPr txBox="1">
            <a:spLocks/>
          </p:cNvSpPr>
          <p:nvPr/>
        </p:nvSpPr>
        <p:spPr>
          <a:xfrm>
            <a:off x="452761" y="3522860"/>
            <a:ext cx="1700738" cy="558612"/>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457200" rtl="0" eaLnBrk="1" latinLnBrk="0" hangingPunct="1">
              <a:spcBef>
                <a:spcPct val="20000"/>
              </a:spcBef>
              <a:buFontTx/>
              <a:buNone/>
              <a:defRPr sz="1200" b="0" i="0" kern="1200" spc="50" baseline="0">
                <a:solidFill>
                  <a:schemeClr val="dk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r>
              <a:rPr lang="en-US" sz="1100" dirty="0">
                <a:latin typeface="Amazon Ember"/>
              </a:rPr>
              <a:t>Hypothetical person of interest – </a:t>
            </a:r>
            <a:r>
              <a:rPr lang="en-US" sz="1100" dirty="0">
                <a:solidFill>
                  <a:srgbClr val="474746"/>
                </a:solidFill>
                <a:latin typeface="Amazon Ember"/>
              </a:rPr>
              <a:t>86%</a:t>
            </a:r>
            <a:endParaRPr lang="en-US" sz="1100" dirty="0">
              <a:solidFill>
                <a:srgbClr val="474746"/>
              </a:solidFill>
              <a:latin typeface="Amazon Ember" panose="02000000000000000000" pitchFamily="2" charset="0"/>
            </a:endParaRPr>
          </a:p>
        </p:txBody>
      </p:sp>
      <p:cxnSp>
        <p:nvCxnSpPr>
          <p:cNvPr id="15" name="Elbow Connector 14"/>
          <p:cNvCxnSpPr>
            <a:stCxn id="12" idx="1"/>
            <a:endCxn id="8" idx="2"/>
          </p:cNvCxnSpPr>
          <p:nvPr/>
        </p:nvCxnSpPr>
        <p:spPr>
          <a:xfrm rot="10800000">
            <a:off x="5578901" y="2682642"/>
            <a:ext cx="1259977" cy="1398831"/>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rot="21281788">
            <a:off x="2710354" y="2162640"/>
            <a:ext cx="396032" cy="400173"/>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5" name="Rounded Rectangle 24"/>
          <p:cNvSpPr/>
          <p:nvPr/>
        </p:nvSpPr>
        <p:spPr>
          <a:xfrm rot="20276240">
            <a:off x="2470534" y="1795642"/>
            <a:ext cx="503237" cy="629890"/>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7" name="Rounded Rectangle 26"/>
          <p:cNvSpPr/>
          <p:nvPr/>
        </p:nvSpPr>
        <p:spPr>
          <a:xfrm>
            <a:off x="4631249" y="2529667"/>
            <a:ext cx="234484" cy="378169"/>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8" name="Rounded Rectangle 27"/>
          <p:cNvSpPr/>
          <p:nvPr/>
        </p:nvSpPr>
        <p:spPr>
          <a:xfrm>
            <a:off x="4938716" y="2211147"/>
            <a:ext cx="241955" cy="349304"/>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9" name="Rounded Rectangle 28"/>
          <p:cNvSpPr/>
          <p:nvPr/>
        </p:nvSpPr>
        <p:spPr>
          <a:xfrm>
            <a:off x="6312070" y="2254445"/>
            <a:ext cx="241955" cy="349304"/>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cxnSp>
        <p:nvCxnSpPr>
          <p:cNvPr id="31" name="Elbow Connector 30"/>
          <p:cNvCxnSpPr>
            <a:stCxn id="13" idx="0"/>
            <a:endCxn id="43" idx="1"/>
          </p:cNvCxnSpPr>
          <p:nvPr/>
        </p:nvCxnSpPr>
        <p:spPr>
          <a:xfrm rot="5400000" flipH="1" flipV="1">
            <a:off x="605883" y="2216417"/>
            <a:ext cx="2003691" cy="609197"/>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rot="20615228">
            <a:off x="3774102" y="1574832"/>
            <a:ext cx="403581" cy="501968"/>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39" name="Rounded Rectangle 38"/>
          <p:cNvSpPr/>
          <p:nvPr/>
        </p:nvSpPr>
        <p:spPr>
          <a:xfrm rot="20471747">
            <a:off x="2820513" y="1625799"/>
            <a:ext cx="360466" cy="593442"/>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0" name="Rounded Rectangle 39"/>
          <p:cNvSpPr/>
          <p:nvPr/>
        </p:nvSpPr>
        <p:spPr>
          <a:xfrm rot="370039">
            <a:off x="2202237" y="1361726"/>
            <a:ext cx="258627" cy="35533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3" name="Rounded Rectangle 42"/>
          <p:cNvSpPr/>
          <p:nvPr/>
        </p:nvSpPr>
        <p:spPr>
          <a:xfrm rot="21314067">
            <a:off x="1911809" y="1300995"/>
            <a:ext cx="299481" cy="41146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4" name="Rounded Rectangle 43"/>
          <p:cNvSpPr/>
          <p:nvPr/>
        </p:nvSpPr>
        <p:spPr>
          <a:xfrm rot="21314067">
            <a:off x="3082275" y="1446141"/>
            <a:ext cx="299481" cy="41146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Tree>
    <p:extLst>
      <p:ext uri="{BB962C8B-B14F-4D97-AF65-F5344CB8AC3E}">
        <p14:creationId xmlns:p14="http://schemas.microsoft.com/office/powerpoint/2010/main" val="28941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P spid="13" grpId="0" animBg="1"/>
      <p:bldP spid="19" grpId="0" animBg="1"/>
      <p:bldP spid="25" grpId="0" animBg="1"/>
      <p:bldP spid="27" grpId="0" animBg="1"/>
      <p:bldP spid="28" grpId="0" animBg="1"/>
      <p:bldP spid="29" grpId="0" animBg="1"/>
      <p:bldP spid="38" grpId="0" animBg="1"/>
      <p:bldP spid="39" grpId="0" animBg="1"/>
      <p:bldP spid="40" grpId="0" animBg="1"/>
      <p:bldP spid="43" grpId="0" animBg="1"/>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a:rPr>
              <a:t>Solution</a:t>
            </a:r>
          </a:p>
        </p:txBody>
      </p:sp>
      <p:grpSp>
        <p:nvGrpSpPr>
          <p:cNvPr id="5" name="Group 4"/>
          <p:cNvGrpSpPr/>
          <p:nvPr/>
        </p:nvGrpSpPr>
        <p:grpSpPr>
          <a:xfrm>
            <a:off x="284770" y="2973685"/>
            <a:ext cx="8493539" cy="1592517"/>
            <a:chOff x="240133" y="3250742"/>
            <a:chExt cx="8493539" cy="1592517"/>
          </a:xfrm>
        </p:grpSpPr>
        <p:sp>
          <p:nvSpPr>
            <p:cNvPr id="6" name="Arc 5"/>
            <p:cNvSpPr/>
            <p:nvPr/>
          </p:nvSpPr>
          <p:spPr>
            <a:xfrm rot="7059897" flipV="1">
              <a:off x="280754" y="3539168"/>
              <a:ext cx="921819" cy="1003062"/>
            </a:xfrm>
            <a:prstGeom prst="arc">
              <a:avLst>
                <a:gd name="adj1" fmla="val 14659426"/>
                <a:gd name="adj2" fmla="val 2074108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457189"/>
              <a:endParaRPr lang="en-US" dirty="0">
                <a:solidFill>
                  <a:prstClr val="white"/>
                </a:solidFill>
                <a:latin typeface="Amazon Ember Light"/>
              </a:endParaRPr>
            </a:p>
          </p:txBody>
        </p:sp>
        <p:grpSp>
          <p:nvGrpSpPr>
            <p:cNvPr id="7" name="Group 6"/>
            <p:cNvGrpSpPr/>
            <p:nvPr/>
          </p:nvGrpSpPr>
          <p:grpSpPr>
            <a:xfrm>
              <a:off x="834081" y="3250742"/>
              <a:ext cx="7899591" cy="1592517"/>
              <a:chOff x="854706" y="3250742"/>
              <a:chExt cx="7899591" cy="1592517"/>
            </a:xfrm>
          </p:grpSpPr>
          <p:grpSp>
            <p:nvGrpSpPr>
              <p:cNvPr id="10" name="Group 9"/>
              <p:cNvGrpSpPr/>
              <p:nvPr/>
            </p:nvGrpSpPr>
            <p:grpSpPr>
              <a:xfrm>
                <a:off x="854706" y="3250742"/>
                <a:ext cx="7899591" cy="1592517"/>
                <a:chOff x="295633" y="3325673"/>
                <a:chExt cx="7899591" cy="1592517"/>
              </a:xfrm>
            </p:grpSpPr>
            <p:sp>
              <p:nvSpPr>
                <p:cNvPr id="12" name="Rectangle 11"/>
                <p:cNvSpPr/>
                <p:nvPr/>
              </p:nvSpPr>
              <p:spPr>
                <a:xfrm>
                  <a:off x="295633" y="4160001"/>
                  <a:ext cx="7645209" cy="75818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mazon Ember Light"/>
                  </a:endParaRPr>
                </a:p>
              </p:txBody>
            </p:sp>
            <p:sp>
              <p:nvSpPr>
                <p:cNvPr id="13" name="Rectangle 12"/>
                <p:cNvSpPr/>
                <p:nvPr/>
              </p:nvSpPr>
              <p:spPr>
                <a:xfrm>
                  <a:off x="295633" y="3325673"/>
                  <a:ext cx="7645209" cy="75818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mazon Ember Light"/>
                  </a:endParaRPr>
                </a:p>
              </p:txBody>
            </p:sp>
            <p:sp>
              <p:nvSpPr>
                <p:cNvPr id="14" name="TextBox 13"/>
                <p:cNvSpPr txBox="1"/>
                <p:nvPr/>
              </p:nvSpPr>
              <p:spPr>
                <a:xfrm>
                  <a:off x="336789" y="4191814"/>
                  <a:ext cx="7858435" cy="276999"/>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recognize-celebrities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i="1" dirty="0">
                      <a:solidFill>
                        <a:srgbClr val="92D050"/>
                      </a:solidFill>
                      <a:latin typeface="Amazon Ember Light"/>
                      <a:ea typeface="Consolas" charset="0"/>
                      <a:cs typeface="Consolas" charset="0"/>
                    </a:rPr>
                    <a:t>cam.jpg</a:t>
                  </a:r>
                  <a:r>
                    <a:rPr lang="en-US" sz="1200" dirty="0">
                      <a:solidFill>
                        <a:prstClr val="white"/>
                      </a:solidFill>
                      <a:latin typeface="Amazon Ember Light"/>
                      <a:ea typeface="Consolas" charset="0"/>
                      <a:cs typeface="Consolas" charset="0"/>
                    </a:rPr>
                    <a:t>}” </a:t>
                  </a:r>
                </a:p>
              </p:txBody>
            </p:sp>
            <p:sp>
              <p:nvSpPr>
                <p:cNvPr id="15" name="TextBox 14"/>
                <p:cNvSpPr txBox="1"/>
                <p:nvPr/>
              </p:nvSpPr>
              <p:spPr>
                <a:xfrm>
                  <a:off x="336789" y="4391340"/>
                  <a:ext cx="7858435" cy="461665"/>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search-faces-by-image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i="1" dirty="0">
                      <a:solidFill>
                        <a:srgbClr val="92D050"/>
                      </a:solidFill>
                      <a:latin typeface="Amazon Ember Light"/>
                      <a:ea typeface="Consolas" charset="0"/>
                      <a:cs typeface="Consolas" charset="0"/>
                    </a:rPr>
                    <a:t>cam.jpg</a:t>
                  </a:r>
                  <a:r>
                    <a:rPr lang="en-US" sz="1200" dirty="0">
                      <a:solidFill>
                        <a:prstClr val="white"/>
                      </a:solidFill>
                      <a:latin typeface="Amazon Ember Light"/>
                      <a:ea typeface="Consolas" charset="0"/>
                      <a:cs typeface="Consolas" charset="0"/>
                    </a:rPr>
                    <a:t>}” \</a:t>
                  </a:r>
                </a:p>
                <a:p>
                  <a:pPr defTabSz="457189"/>
                  <a:r>
                    <a:rPr lang="en-US" sz="1200" dirty="0">
                      <a:solidFill>
                        <a:prstClr val="white"/>
                      </a:solidFill>
                      <a:latin typeface="Amazon Ember Light"/>
                      <a:ea typeface="Consolas" charset="0"/>
                      <a:cs typeface="Consolas" charset="0"/>
                    </a:rPr>
                    <a:t>--collection-id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sp>
              <p:nvSpPr>
                <p:cNvPr id="16" name="TextBox 15"/>
                <p:cNvSpPr txBox="1"/>
                <p:nvPr/>
              </p:nvSpPr>
              <p:spPr>
                <a:xfrm>
                  <a:off x="336789" y="3339423"/>
                  <a:ext cx="7287794" cy="276999"/>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create-collection --collection-id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sp>
              <p:nvSpPr>
                <p:cNvPr id="17" name="TextBox 16"/>
                <p:cNvSpPr txBox="1"/>
                <p:nvPr/>
              </p:nvSpPr>
              <p:spPr>
                <a:xfrm>
                  <a:off x="336789" y="3587732"/>
                  <a:ext cx="7287794" cy="461665"/>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index-faces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dirty="0">
                      <a:solidFill>
                        <a:srgbClr val="92D050"/>
                      </a:solidFill>
                      <a:latin typeface="Amazon Ember Light"/>
                      <a:ea typeface="Consolas" charset="0"/>
                      <a:cs typeface="Consolas" charset="0"/>
                    </a:rPr>
                    <a:t>subject</a:t>
                  </a:r>
                  <a:r>
                    <a:rPr lang="en-US" sz="1200" i="1" dirty="0">
                      <a:solidFill>
                        <a:srgbClr val="92D050"/>
                      </a:solidFill>
                      <a:latin typeface="Amazon Ember Light"/>
                      <a:ea typeface="Consolas" charset="0"/>
                      <a:cs typeface="Consolas" charset="0"/>
                    </a:rPr>
                    <a:t>.jpg</a:t>
                  </a:r>
                  <a:r>
                    <a:rPr lang="en-US" sz="1200" dirty="0">
                      <a:solidFill>
                        <a:prstClr val="white"/>
                      </a:solidFill>
                      <a:latin typeface="Amazon Ember Light"/>
                      <a:ea typeface="Consolas" charset="0"/>
                      <a:cs typeface="Consolas" charset="0"/>
                    </a:rPr>
                    <a:t>}” \</a:t>
                  </a:r>
                </a:p>
                <a:p>
                  <a:pPr defTabSz="457189"/>
                  <a:r>
                    <a:rPr lang="en-US" sz="1200" dirty="0">
                      <a:solidFill>
                        <a:prstClr val="white"/>
                      </a:solidFill>
                      <a:latin typeface="Amazon Ember Light"/>
                      <a:ea typeface="Consolas" charset="0"/>
                      <a:cs typeface="Consolas" charset="0"/>
                    </a:rPr>
                    <a:t>--collection-id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gr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109" y="3790058"/>
                <a:ext cx="426343" cy="483957"/>
              </a:xfrm>
              <a:prstGeom prst="rect">
                <a:avLst/>
              </a:prstGeom>
            </p:spPr>
          </p:pic>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745" y="3388862"/>
              <a:ext cx="401356" cy="48162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745" y="4187886"/>
              <a:ext cx="401356" cy="481627"/>
            </a:xfrm>
            <a:prstGeom prst="rect">
              <a:avLst/>
            </a:prstGeom>
          </p:spPr>
        </p:pic>
      </p:grpSp>
      <p:sp>
        <p:nvSpPr>
          <p:cNvPr id="46" name="Rectangle 45"/>
          <p:cNvSpPr/>
          <p:nvPr/>
        </p:nvSpPr>
        <p:spPr>
          <a:xfrm>
            <a:off x="1995696" y="869148"/>
            <a:ext cx="1981818" cy="1569660"/>
          </a:xfrm>
          <a:prstGeom prst="rect">
            <a:avLst/>
          </a:prstGeom>
        </p:spPr>
        <p:txBody>
          <a:bodyPr wrap="square">
            <a:spAutoFit/>
          </a:bodyPr>
          <a:lstStyle/>
          <a:p>
            <a:pPr defTabSz="457189"/>
            <a:r>
              <a:rPr lang="en-US" sz="800" b="1" dirty="0">
                <a:solidFill>
                  <a:srgbClr val="474746"/>
                </a:solidFill>
                <a:latin typeface="Amazon Ember Light"/>
                <a:cs typeface="Courier New" panose="02070309020205020404" pitchFamily="49" charset="0"/>
              </a:rPr>
              <a:t>{</a:t>
            </a:r>
          </a:p>
          <a:p>
            <a:pPr defTabSz="457189"/>
            <a:r>
              <a:rPr lang="en-US" sz="800" b="1" dirty="0">
                <a:solidFill>
                  <a:srgbClr val="474746"/>
                </a:solidFill>
                <a:latin typeface="Amazon Ember Light"/>
                <a:cs typeface="Courier New" panose="02070309020205020404" pitchFamily="49" charset="0"/>
              </a:rPr>
              <a:t>    "FaceMatches": [</a:t>
            </a:r>
          </a:p>
          <a:p>
            <a:pPr defTabSz="457189"/>
            <a:r>
              <a:rPr lang="en-US" sz="800" b="1" dirty="0">
                <a:solidFill>
                  <a:srgbClr val="474746"/>
                </a:solidFill>
                <a:latin typeface="Amazon Ember Light"/>
                <a:cs typeface="Courier New" panose="02070309020205020404" pitchFamily="49" charset="0"/>
              </a:rPr>
              <a:t>        {"Face": {"BoundingB</a:t>
            </a:r>
          </a:p>
          <a:p>
            <a:pPr defTabSz="457189"/>
            <a:r>
              <a:rPr lang="en-US" sz="800" b="1" dirty="0">
                <a:solidFill>
                  <a:srgbClr val="474746"/>
                </a:solidFill>
                <a:latin typeface="Amazon Ember Light"/>
                <a:cs typeface="Courier New" panose="02070309020205020404" pitchFamily="49" charset="0"/>
              </a:rPr>
              <a:t>                    "Height": 0.2683333456516266,</a:t>
            </a:r>
          </a:p>
          <a:p>
            <a:pPr defTabSz="457189"/>
            <a:r>
              <a:rPr lang="en-US" sz="800" b="1" dirty="0">
                <a:solidFill>
                  <a:srgbClr val="474746"/>
                </a:solidFill>
                <a:latin typeface="Amazon Ember Light"/>
                <a:cs typeface="Courier New" panose="02070309020205020404" pitchFamily="49" charset="0"/>
              </a:rPr>
              <a:t>                    "Left": 0.5099999904632568,</a:t>
            </a:r>
          </a:p>
          <a:p>
            <a:pPr defTabSz="457189"/>
            <a:r>
              <a:rPr lang="en-US" sz="800" b="1" dirty="0">
                <a:solidFill>
                  <a:srgbClr val="474746"/>
                </a:solidFill>
                <a:latin typeface="Amazon Ember Light"/>
                <a:cs typeface="Courier New" panose="02070309020205020404" pitchFamily="49" charset="0"/>
              </a:rPr>
              <a:t>                    "Top": 0.1783333271741867,</a:t>
            </a:r>
          </a:p>
          <a:p>
            <a:pPr defTabSz="457189"/>
            <a:r>
              <a:rPr lang="en-US" sz="800" b="1" dirty="0">
                <a:solidFill>
                  <a:srgbClr val="474746"/>
                </a:solidFill>
                <a:latin typeface="Amazon Ember Light"/>
                <a:cs typeface="Courier New" panose="02070309020205020404" pitchFamily="49" charset="0"/>
              </a:rPr>
              <a:t>                    "Width": 0.17888888716697693},</a:t>
            </a:r>
          </a:p>
          <a:p>
            <a:pPr defTabSz="457189"/>
            <a:r>
              <a:rPr lang="en-US" sz="800" b="1" dirty="0">
                <a:solidFill>
                  <a:srgbClr val="474746"/>
                </a:solidFill>
                <a:latin typeface="Amazon Ember Light"/>
                <a:cs typeface="Courier New" panose="02070309020205020404" pitchFamily="49" charset="0"/>
              </a:rPr>
              <a:t>                "</a:t>
            </a:r>
          </a:p>
        </p:txBody>
      </p:sp>
      <p:grpSp>
        <p:nvGrpSpPr>
          <p:cNvPr id="47" name="Group 46"/>
          <p:cNvGrpSpPr/>
          <p:nvPr/>
        </p:nvGrpSpPr>
        <p:grpSpPr>
          <a:xfrm>
            <a:off x="1799562" y="766628"/>
            <a:ext cx="2055988" cy="1891888"/>
            <a:chOff x="1250920" y="864518"/>
            <a:chExt cx="2055988" cy="1891888"/>
          </a:xfrm>
        </p:grpSpPr>
        <p:sp>
          <p:nvSpPr>
            <p:cNvPr id="48" name="Shape 309"/>
            <p:cNvSpPr/>
            <p:nvPr/>
          </p:nvSpPr>
          <p:spPr>
            <a:xfrm>
              <a:off x="1522619" y="972117"/>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19050" tIns="19050" rIns="19050" bIns="19050" anchor="ctr"/>
            <a:lstStyle/>
            <a:p>
              <a:pPr defTabSz="457189">
                <a:defRPr sz="3600"/>
              </a:pPr>
              <a:endParaRPr sz="2000" dirty="0">
                <a:solidFill>
                  <a:prstClr val="white"/>
                </a:solidFill>
                <a:latin typeface="Amazon Ember Light"/>
              </a:endParaRPr>
            </a:p>
          </p:txBody>
        </p:sp>
        <p:sp>
          <p:nvSpPr>
            <p:cNvPr id="49" name="Shape 309"/>
            <p:cNvSpPr/>
            <p:nvPr/>
          </p:nvSpPr>
          <p:spPr>
            <a:xfrm>
              <a:off x="1250920" y="864518"/>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19050" tIns="19050" rIns="19050" bIns="19050" anchor="ctr"/>
            <a:lstStyle/>
            <a:p>
              <a:pPr defTabSz="457189">
                <a:defRPr sz="3600"/>
              </a:pPr>
              <a:endParaRPr sz="2000" dirty="0">
                <a:solidFill>
                  <a:prstClr val="white"/>
                </a:solidFill>
                <a:latin typeface="Amazon Ember Light"/>
              </a:endParaRPr>
            </a:p>
          </p:txBody>
        </p:sp>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9932" y="1901886"/>
              <a:ext cx="733500" cy="733500"/>
            </a:xfrm>
            <a:prstGeom prst="rect">
              <a:avLst/>
            </a:prstGeom>
          </p:spPr>
        </p:pic>
      </p:grpSp>
      <p:sp>
        <p:nvSpPr>
          <p:cNvPr id="42" name="Oval 41"/>
          <p:cNvSpPr/>
          <p:nvPr/>
        </p:nvSpPr>
        <p:spPr>
          <a:xfrm>
            <a:off x="1183009" y="946541"/>
            <a:ext cx="350180" cy="350180"/>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500" b="1" dirty="0">
                <a:solidFill>
                  <a:prstClr val="white"/>
                </a:solidFill>
                <a:latin typeface="Amazon Ember Light"/>
              </a:rPr>
              <a:t>1</a:t>
            </a:r>
          </a:p>
        </p:txBody>
      </p:sp>
      <p:sp>
        <p:nvSpPr>
          <p:cNvPr id="61" name="TextBox 60"/>
          <p:cNvSpPr txBox="1"/>
          <p:nvPr/>
        </p:nvSpPr>
        <p:spPr>
          <a:xfrm>
            <a:off x="1168840" y="1356121"/>
            <a:ext cx="1128835"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CreateCollection</a:t>
            </a:r>
          </a:p>
        </p:txBody>
      </p:sp>
      <p:sp>
        <p:nvSpPr>
          <p:cNvPr id="62" name="TextBox 61"/>
          <p:cNvSpPr txBox="1"/>
          <p:nvPr/>
        </p:nvSpPr>
        <p:spPr>
          <a:xfrm>
            <a:off x="1088987" y="1834323"/>
            <a:ext cx="1114408"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DeleteCollection</a:t>
            </a:r>
          </a:p>
        </p:txBody>
      </p:sp>
      <p:sp>
        <p:nvSpPr>
          <p:cNvPr id="63" name="TextBox 62"/>
          <p:cNvSpPr txBox="1"/>
          <p:nvPr/>
        </p:nvSpPr>
        <p:spPr>
          <a:xfrm>
            <a:off x="1528266" y="1603284"/>
            <a:ext cx="1008609"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ListCollections</a:t>
            </a:r>
          </a:p>
        </p:txBody>
      </p:sp>
      <p:grpSp>
        <p:nvGrpSpPr>
          <p:cNvPr id="85" name="Group 84"/>
          <p:cNvGrpSpPr/>
          <p:nvPr/>
        </p:nvGrpSpPr>
        <p:grpSpPr>
          <a:xfrm>
            <a:off x="4701322" y="342234"/>
            <a:ext cx="3472140" cy="2548723"/>
            <a:chOff x="5818075" y="2821321"/>
            <a:chExt cx="2974038" cy="2160720"/>
          </a:xfrm>
        </p:grpSpPr>
        <p:grpSp>
          <p:nvGrpSpPr>
            <p:cNvPr id="86" name="Group 85"/>
            <p:cNvGrpSpPr/>
            <p:nvPr/>
          </p:nvGrpSpPr>
          <p:grpSpPr>
            <a:xfrm>
              <a:off x="5818075" y="2821321"/>
              <a:ext cx="2821865" cy="2160720"/>
              <a:chOff x="969153" y="1657984"/>
              <a:chExt cx="2821865" cy="2160720"/>
            </a:xfrm>
          </p:grpSpPr>
          <p:sp>
            <p:nvSpPr>
              <p:cNvPr id="88" name="Rectangle 87"/>
              <p:cNvSpPr/>
              <p:nvPr/>
            </p:nvSpPr>
            <p:spPr>
              <a:xfrm>
                <a:off x="1809200" y="1973921"/>
                <a:ext cx="1981818" cy="1133583"/>
              </a:xfrm>
              <a:prstGeom prst="rect">
                <a:avLst/>
              </a:prstGeom>
            </p:spPr>
            <p:txBody>
              <a:bodyPr wrap="square">
                <a:spAutoFit/>
              </a:bodyPr>
              <a:lstStyle/>
              <a:p>
                <a:pPr defTabSz="609585"/>
                <a:r>
                  <a:rPr lang="en-US" sz="1000" b="1" dirty="0">
                    <a:solidFill>
                      <a:srgbClr val="474746"/>
                    </a:solidFill>
                    <a:latin typeface="Amazon Ember Light"/>
                    <a:cs typeface="Courier New" panose="02070309020205020404" pitchFamily="49" charset="0"/>
                  </a:rPr>
                  <a:t>{</a:t>
                </a:r>
              </a:p>
              <a:p>
                <a:pPr defTabSz="609585"/>
                <a:r>
                  <a:rPr lang="en-US" sz="1000" b="1" dirty="0">
                    <a:solidFill>
                      <a:srgbClr val="474746"/>
                    </a:solidFill>
                    <a:latin typeface="Amazon Ember Light"/>
                    <a:cs typeface="Courier New" panose="02070309020205020404" pitchFamily="49" charset="0"/>
                  </a:rPr>
                  <a:t>    "FaceMatches": [</a:t>
                </a:r>
              </a:p>
              <a:p>
                <a:pPr defTabSz="609585"/>
                <a:r>
                  <a:rPr lang="en-US" sz="1000" b="1" dirty="0">
                    <a:solidFill>
                      <a:srgbClr val="474746"/>
                    </a:solidFill>
                    <a:latin typeface="Amazon Ember Light"/>
                    <a:cs typeface="Courier New" panose="02070309020205020404" pitchFamily="49" charset="0"/>
                  </a:rPr>
                  <a:t>        {"Face": {"BoundingB</a:t>
                </a:r>
              </a:p>
              <a:p>
                <a:pPr defTabSz="609585"/>
                <a:r>
                  <a:rPr lang="en-US" sz="1000" b="1" dirty="0">
                    <a:solidFill>
                      <a:srgbClr val="474746"/>
                    </a:solidFill>
                    <a:latin typeface="Amazon Ember Light"/>
                    <a:cs typeface="Courier New" panose="02070309020205020404" pitchFamily="49" charset="0"/>
                  </a:rPr>
                  <a:t>                    "Height": 0.2683333456516266,</a:t>
                </a:r>
              </a:p>
              <a:p>
                <a:pPr defTabSz="609585"/>
                <a:r>
                  <a:rPr lang="en-US" sz="1000" b="1" dirty="0">
                    <a:solidFill>
                      <a:srgbClr val="474746"/>
                    </a:solidFill>
                    <a:latin typeface="Amazon Ember Light"/>
                    <a:cs typeface="Courier New" panose="02070309020205020404" pitchFamily="49" charset="0"/>
                  </a:rPr>
                  <a:t>                    "Left": 0.5099999904632568,</a:t>
                </a:r>
              </a:p>
              <a:p>
                <a:pPr defTabSz="609585"/>
                <a:r>
                  <a:rPr lang="en-US" sz="1000" b="1" dirty="0">
                    <a:solidFill>
                      <a:srgbClr val="474746"/>
                    </a:solidFill>
                    <a:latin typeface="Amazon Ember Light"/>
                    <a:cs typeface="Courier New" panose="02070309020205020404" pitchFamily="49" charset="0"/>
                  </a:rPr>
                  <a:t>                    "Top</a:t>
                </a:r>
              </a:p>
            </p:txBody>
          </p:sp>
          <p:grpSp>
            <p:nvGrpSpPr>
              <p:cNvPr id="89" name="Group 88"/>
              <p:cNvGrpSpPr/>
              <p:nvPr/>
            </p:nvGrpSpPr>
            <p:grpSpPr>
              <a:xfrm>
                <a:off x="969153" y="1657984"/>
                <a:ext cx="2763840" cy="2160720"/>
                <a:chOff x="2871764" y="2316922"/>
                <a:chExt cx="2763840" cy="2160720"/>
              </a:xfrm>
            </p:grpSpPr>
            <p:grpSp>
              <p:nvGrpSpPr>
                <p:cNvPr id="90" name="Group 89"/>
                <p:cNvGrpSpPr/>
                <p:nvPr/>
              </p:nvGrpSpPr>
              <p:grpSpPr>
                <a:xfrm>
                  <a:off x="3609042" y="2441606"/>
                  <a:ext cx="1960878" cy="1962650"/>
                  <a:chOff x="2991121" y="2127769"/>
                  <a:chExt cx="1960878" cy="1962650"/>
                </a:xfrm>
              </p:grpSpPr>
              <p:sp>
                <p:nvSpPr>
                  <p:cNvPr id="104" name="Shape 309"/>
                  <p:cNvSpPr/>
                  <p:nvPr/>
                </p:nvSpPr>
                <p:spPr>
                  <a:xfrm>
                    <a:off x="3167710" y="2306130"/>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25400" tIns="25400" rIns="25400" bIns="25400" anchor="ctr"/>
                  <a:lstStyle/>
                  <a:p>
                    <a:pPr defTabSz="609585">
                      <a:defRPr sz="3600"/>
                    </a:pPr>
                    <a:endParaRPr sz="1000" dirty="0">
                      <a:solidFill>
                        <a:prstClr val="white"/>
                      </a:solidFill>
                      <a:latin typeface="Amazon Ember Light"/>
                    </a:endParaRPr>
                  </a:p>
                </p:txBody>
              </p:sp>
              <p:sp>
                <p:nvSpPr>
                  <p:cNvPr id="105" name="Shape 309"/>
                  <p:cNvSpPr/>
                  <p:nvPr/>
                </p:nvSpPr>
                <p:spPr>
                  <a:xfrm>
                    <a:off x="2991121" y="2127769"/>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25400" tIns="25400" rIns="25400" bIns="25400" anchor="ctr"/>
                  <a:lstStyle/>
                  <a:p>
                    <a:pPr defTabSz="609585">
                      <a:defRPr sz="3600"/>
                    </a:pPr>
                    <a:endParaRPr sz="1000" dirty="0">
                      <a:solidFill>
                        <a:prstClr val="white"/>
                      </a:solidFill>
                      <a:latin typeface="Amazon Ember Light"/>
                    </a:endParaRPr>
                  </a:p>
                </p:txBody>
              </p:sp>
            </p:grpSp>
            <p:sp>
              <p:nvSpPr>
                <p:cNvPr id="91" name="TextBox 90"/>
                <p:cNvSpPr txBox="1"/>
                <p:nvPr/>
              </p:nvSpPr>
              <p:spPr>
                <a:xfrm>
                  <a:off x="2871764" y="3220975"/>
                  <a:ext cx="906482"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CompareFaces</a:t>
                  </a:r>
                </a:p>
              </p:txBody>
            </p:sp>
            <p:sp>
              <p:nvSpPr>
                <p:cNvPr id="92" name="TextBox 91"/>
                <p:cNvSpPr txBox="1"/>
                <p:nvPr/>
              </p:nvSpPr>
              <p:spPr>
                <a:xfrm>
                  <a:off x="2950305" y="3788611"/>
                  <a:ext cx="77192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DetectFaces</a:t>
                  </a:r>
                </a:p>
              </p:txBody>
            </p:sp>
            <p:sp>
              <p:nvSpPr>
                <p:cNvPr id="93" name="TextBox 92"/>
                <p:cNvSpPr txBox="1"/>
                <p:nvPr/>
              </p:nvSpPr>
              <p:spPr>
                <a:xfrm>
                  <a:off x="4840339" y="2626598"/>
                  <a:ext cx="79526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DetectLabels</a:t>
                  </a:r>
                </a:p>
              </p:txBody>
            </p:sp>
            <p:sp>
              <p:nvSpPr>
                <p:cNvPr id="94" name="TextBox 93"/>
                <p:cNvSpPr txBox="1"/>
                <p:nvPr/>
              </p:nvSpPr>
              <p:spPr>
                <a:xfrm>
                  <a:off x="3125351" y="2420568"/>
                  <a:ext cx="134173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DetectModerationLabels</a:t>
                  </a:r>
                </a:p>
              </p:txBody>
            </p:sp>
            <p:sp>
              <p:nvSpPr>
                <p:cNvPr id="95" name="TextBox 94"/>
                <p:cNvSpPr txBox="1"/>
                <p:nvPr/>
              </p:nvSpPr>
              <p:spPr>
                <a:xfrm>
                  <a:off x="4054541" y="4057894"/>
                  <a:ext cx="947673"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GetCelebrityInfo</a:t>
                  </a:r>
                </a:p>
              </p:txBody>
            </p:sp>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6651" y="2787618"/>
                  <a:ext cx="1042083" cy="1042083"/>
                </a:xfrm>
                <a:prstGeom prst="rect">
                  <a:avLst/>
                </a:prstGeom>
              </p:spPr>
            </p:pic>
            <p:sp>
              <p:nvSpPr>
                <p:cNvPr id="97" name="Arc 96"/>
                <p:cNvSpPr/>
                <p:nvPr/>
              </p:nvSpPr>
              <p:spPr>
                <a:xfrm rot="19006885">
                  <a:off x="2943823" y="2894360"/>
                  <a:ext cx="1217241" cy="1130483"/>
                </a:xfrm>
                <a:prstGeom prst="arc">
                  <a:avLst>
                    <a:gd name="adj1" fmla="val 15148589"/>
                    <a:gd name="adj2" fmla="val 24640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98" name="Arc 97"/>
                <p:cNvSpPr/>
                <p:nvPr/>
              </p:nvSpPr>
              <p:spPr>
                <a:xfrm rot="346933" flipV="1">
                  <a:off x="3345929" y="3088221"/>
                  <a:ext cx="857173" cy="798324"/>
                </a:xfrm>
                <a:prstGeom prst="arc">
                  <a:avLst>
                    <a:gd name="adj1" fmla="val 17624484"/>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99" name="Arc 98"/>
                <p:cNvSpPr/>
                <p:nvPr/>
              </p:nvSpPr>
              <p:spPr>
                <a:xfrm rot="9861607" flipH="1">
                  <a:off x="4937981" y="3929672"/>
                  <a:ext cx="319947" cy="270639"/>
                </a:xfrm>
                <a:prstGeom prst="arc">
                  <a:avLst>
                    <a:gd name="adj1" fmla="val 14002915"/>
                    <a:gd name="adj2" fmla="val 21410462"/>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0" name="Arc 99"/>
                <p:cNvSpPr/>
                <p:nvPr/>
              </p:nvSpPr>
              <p:spPr>
                <a:xfrm rot="15944029" flipV="1">
                  <a:off x="4506899" y="3515202"/>
                  <a:ext cx="921819" cy="1003062"/>
                </a:xfrm>
                <a:prstGeom prst="arc">
                  <a:avLst>
                    <a:gd name="adj1" fmla="val 18251918"/>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1" name="Arc 100"/>
                <p:cNvSpPr/>
                <p:nvPr/>
              </p:nvSpPr>
              <p:spPr>
                <a:xfrm rot="4154594">
                  <a:off x="4201997" y="2359352"/>
                  <a:ext cx="1098286" cy="1013425"/>
                </a:xfrm>
                <a:prstGeom prst="arc">
                  <a:avLst>
                    <a:gd name="adj1" fmla="val 17928246"/>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2" name="Arc 101"/>
                <p:cNvSpPr/>
                <p:nvPr/>
              </p:nvSpPr>
              <p:spPr>
                <a:xfrm rot="20506633" flipH="1">
                  <a:off x="4226184" y="2431130"/>
                  <a:ext cx="879101" cy="950953"/>
                </a:xfrm>
                <a:prstGeom prst="arc">
                  <a:avLst>
                    <a:gd name="adj1" fmla="val 18910644"/>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3" name="TextBox 102"/>
                <p:cNvSpPr txBox="1"/>
                <p:nvPr/>
              </p:nvSpPr>
              <p:spPr>
                <a:xfrm>
                  <a:off x="4227428" y="3751110"/>
                  <a:ext cx="119207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RecognizeCelebrities</a:t>
                  </a:r>
                </a:p>
              </p:txBody>
            </p:sp>
          </p:grpSp>
        </p:grpSp>
        <p:sp>
          <p:nvSpPr>
            <p:cNvPr id="87" name="Oval 86"/>
            <p:cNvSpPr/>
            <p:nvPr/>
          </p:nvSpPr>
          <p:spPr>
            <a:xfrm>
              <a:off x="8441933" y="4035921"/>
              <a:ext cx="350180" cy="350180"/>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00" b="1" dirty="0">
                  <a:solidFill>
                    <a:prstClr val="white"/>
                  </a:solidFill>
                  <a:latin typeface="Amazon Ember Light"/>
                </a:rPr>
                <a:t>2</a:t>
              </a:r>
            </a:p>
          </p:txBody>
        </p:sp>
      </p:grpSp>
      <p:sp>
        <p:nvSpPr>
          <p:cNvPr id="106" name="TextBox 105"/>
          <p:cNvSpPr txBox="1"/>
          <p:nvPr/>
        </p:nvSpPr>
        <p:spPr>
          <a:xfrm>
            <a:off x="1653735" y="775158"/>
            <a:ext cx="843501"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IndexFaces</a:t>
            </a:r>
          </a:p>
        </p:txBody>
      </p:sp>
      <p:sp>
        <p:nvSpPr>
          <p:cNvPr id="107" name="Arc 106"/>
          <p:cNvSpPr/>
          <p:nvPr/>
        </p:nvSpPr>
        <p:spPr>
          <a:xfrm rot="20811546">
            <a:off x="1457321" y="953662"/>
            <a:ext cx="1134232" cy="1072619"/>
          </a:xfrm>
          <a:prstGeom prst="arc">
            <a:avLst>
              <a:gd name="adj1" fmla="val 19559786"/>
              <a:gd name="adj2" fmla="val 338348"/>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8" name="TextBox 107"/>
          <p:cNvSpPr txBox="1"/>
          <p:nvPr/>
        </p:nvSpPr>
        <p:spPr>
          <a:xfrm>
            <a:off x="3183653" y="1017608"/>
            <a:ext cx="936475"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SearchFaces</a:t>
            </a:r>
          </a:p>
        </p:txBody>
      </p:sp>
      <p:sp>
        <p:nvSpPr>
          <p:cNvPr id="109" name="TextBox 108"/>
          <p:cNvSpPr txBox="1"/>
          <p:nvPr/>
        </p:nvSpPr>
        <p:spPr>
          <a:xfrm>
            <a:off x="2788631" y="738841"/>
            <a:ext cx="1439818"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SearchFacesByImage</a:t>
            </a:r>
          </a:p>
        </p:txBody>
      </p:sp>
      <p:sp>
        <p:nvSpPr>
          <p:cNvPr id="110" name="Arc 109"/>
          <p:cNvSpPr/>
          <p:nvPr/>
        </p:nvSpPr>
        <p:spPr>
          <a:xfrm rot="16551002" flipH="1" flipV="1">
            <a:off x="2594204" y="474278"/>
            <a:ext cx="1435848" cy="933709"/>
          </a:xfrm>
          <a:prstGeom prst="arc">
            <a:avLst>
              <a:gd name="adj1" fmla="val 18647823"/>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1" name="TextBox 110"/>
          <p:cNvSpPr txBox="1"/>
          <p:nvPr/>
        </p:nvSpPr>
        <p:spPr>
          <a:xfrm>
            <a:off x="3546445" y="2083026"/>
            <a:ext cx="731290"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ListFaces</a:t>
            </a:r>
          </a:p>
        </p:txBody>
      </p:sp>
      <p:sp>
        <p:nvSpPr>
          <p:cNvPr id="112" name="Arc 111"/>
          <p:cNvSpPr/>
          <p:nvPr/>
        </p:nvSpPr>
        <p:spPr>
          <a:xfrm rot="15944029" flipV="1">
            <a:off x="2749205" y="1767100"/>
            <a:ext cx="1229092" cy="1337416"/>
          </a:xfrm>
          <a:prstGeom prst="arc">
            <a:avLst>
              <a:gd name="adj1" fmla="val 18251918"/>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3" name="TextBox 112"/>
          <p:cNvSpPr txBox="1"/>
          <p:nvPr/>
        </p:nvSpPr>
        <p:spPr>
          <a:xfrm>
            <a:off x="1596773" y="2444549"/>
            <a:ext cx="901209"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DeleteFaces</a:t>
            </a:r>
          </a:p>
        </p:txBody>
      </p:sp>
      <p:sp>
        <p:nvSpPr>
          <p:cNvPr id="114" name="Arc 113"/>
          <p:cNvSpPr/>
          <p:nvPr/>
        </p:nvSpPr>
        <p:spPr>
          <a:xfrm rot="3219694" flipH="1" flipV="1">
            <a:off x="2251310" y="1955530"/>
            <a:ext cx="1198615" cy="1129392"/>
          </a:xfrm>
          <a:prstGeom prst="arc">
            <a:avLst>
              <a:gd name="adj1" fmla="val 19063913"/>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5" name="Oval 114"/>
          <p:cNvSpPr/>
          <p:nvPr/>
        </p:nvSpPr>
        <p:spPr>
          <a:xfrm>
            <a:off x="4178854" y="593625"/>
            <a:ext cx="327804" cy="327804"/>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solidFill>
                  <a:prstClr val="white"/>
                </a:solidFill>
              </a:rPr>
              <a:t>3</a:t>
            </a:r>
          </a:p>
        </p:txBody>
      </p:sp>
      <p:sp>
        <p:nvSpPr>
          <p:cNvPr id="3" name="Rectangle 2"/>
          <p:cNvSpPr/>
          <p:nvPr/>
        </p:nvSpPr>
        <p:spPr>
          <a:xfrm>
            <a:off x="1818037" y="781051"/>
            <a:ext cx="2289588" cy="1778396"/>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433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62" grpId="0" animBg="1"/>
      <p:bldP spid="63"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 cases</a:t>
            </a:r>
          </a:p>
        </p:txBody>
      </p:sp>
      <p:sp>
        <p:nvSpPr>
          <p:cNvPr id="3" name="Content Placeholder 2"/>
          <p:cNvSpPr>
            <a:spLocks noGrp="1"/>
          </p:cNvSpPr>
          <p:nvPr>
            <p:ph sz="quarter" idx="4294967295"/>
          </p:nvPr>
        </p:nvSpPr>
        <p:spPr>
          <a:xfrm>
            <a:off x="695325" y="977900"/>
            <a:ext cx="8448675" cy="3232150"/>
          </a:xfrm>
        </p:spPr>
        <p:txBody>
          <a:bodyPr/>
          <a:lstStyle/>
          <a:p>
            <a:r>
              <a:rPr lang="en-US" sz="1800" dirty="0">
                <a:solidFill>
                  <a:schemeClr val="accent1">
                    <a:lumMod val="60000"/>
                    <a:lumOff val="40000"/>
                  </a:schemeClr>
                </a:solidFill>
              </a:rPr>
              <a:t>People counting: </a:t>
            </a:r>
            <a:r>
              <a:rPr lang="en-US" sz="1800" dirty="0"/>
              <a:t>Eye-level cameras capture people </a:t>
            </a:r>
            <a:r>
              <a:rPr lang="en-US" sz="1800" dirty="0">
                <a:solidFill>
                  <a:srgbClr val="FFFFFF"/>
                </a:solidFill>
              </a:rPr>
              <a:t>entering</a:t>
            </a:r>
            <a:r>
              <a:rPr lang="en-US" sz="1800" dirty="0"/>
              <a:t> and exiting a place. </a:t>
            </a:r>
            <a:r>
              <a:rPr lang="en-US" sz="1800" dirty="0">
                <a:solidFill>
                  <a:srgbClr val="FFFFFF"/>
                </a:solidFill>
              </a:rPr>
              <a:t>Amazon Rekognition</a:t>
            </a:r>
            <a:r>
              <a:rPr lang="en-US" sz="1800" dirty="0"/>
              <a:t> can then be used to keep a live count of people inside the place at any given time.</a:t>
            </a:r>
          </a:p>
          <a:p>
            <a:endParaRPr lang="en-US" sz="1800" dirty="0"/>
          </a:p>
          <a:p>
            <a:r>
              <a:rPr lang="en-US" sz="1800" dirty="0">
                <a:solidFill>
                  <a:schemeClr val="accent1">
                    <a:lumMod val="60000"/>
                    <a:lumOff val="40000"/>
                  </a:schemeClr>
                </a:solidFill>
              </a:rPr>
              <a:t>Suspicious object left behind: </a:t>
            </a:r>
            <a:r>
              <a:rPr lang="en-US" sz="1800" dirty="0">
                <a:solidFill>
                  <a:srgbClr val="FFFFFF"/>
                </a:solidFill>
              </a:rPr>
              <a:t>Amazon Rekognition</a:t>
            </a:r>
            <a:r>
              <a:rPr lang="en-US" sz="1800" dirty="0"/>
              <a:t> receives an image of each person, which is used to associate individuals with suspicious objects (</a:t>
            </a:r>
            <a:r>
              <a:rPr lang="en-US" sz="1800" dirty="0">
                <a:solidFill>
                  <a:srgbClr val="FFFFFF"/>
                </a:solidFill>
              </a:rPr>
              <a:t>e.g.</a:t>
            </a:r>
            <a:r>
              <a:rPr lang="en-US" sz="1800" dirty="0"/>
              <a:t>, backpacks). Each time a new face is matched, the application compares the metadata for that individual and issues an alert when the suspicious objects are no longer detected.</a:t>
            </a:r>
          </a:p>
        </p:txBody>
      </p:sp>
    </p:spTree>
    <p:extLst>
      <p:ext uri="{BB962C8B-B14F-4D97-AF65-F5344CB8AC3E}">
        <p14:creationId xmlns:p14="http://schemas.microsoft.com/office/powerpoint/2010/main" val="2470358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9781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AC503F-1328-DF46-998E-B3DF8F315E7C}"/>
              </a:ext>
            </a:extLst>
          </p:cNvPr>
          <p:cNvSpPr/>
          <p:nvPr/>
        </p:nvSpPr>
        <p:spPr>
          <a:xfrm>
            <a:off x="1724297" y="1730420"/>
            <a:ext cx="7559040" cy="2737929"/>
          </a:xfrm>
          <a:prstGeom prst="rect">
            <a:avLst/>
          </a:prstGeom>
        </p:spPr>
        <p:txBody>
          <a:bodyPr wrap="square">
            <a:spAutoFit/>
          </a:bodyPr>
          <a:lstStyle/>
          <a:p>
            <a:pPr algn="ctr">
              <a:spcAft>
                <a:spcPts val="225"/>
              </a:spcAft>
            </a:pPr>
            <a:r>
              <a:rPr lang="en-US" sz="2000" dirty="0">
                <a:latin typeface="Century Gothic" panose="020B0502020202020204" pitchFamily="34" charset="0"/>
              </a:rPr>
              <a:t>300,000+ images of previous offenders indexed in 2 days</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 Match time reduced from multiple days to seconds</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First suspect apprehended within a week</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 </a:t>
            </a:r>
          </a:p>
          <a:p>
            <a:pPr algn="ctr">
              <a:spcAft>
                <a:spcPts val="225"/>
              </a:spcAft>
            </a:pPr>
            <a:endParaRPr lang="en-US" sz="2025" dirty="0">
              <a:latin typeface="Century Gothic" panose="020B0502020202020204" pitchFamily="34" charset="0"/>
            </a:endParaRPr>
          </a:p>
        </p:txBody>
      </p:sp>
      <p:pic>
        <p:nvPicPr>
          <p:cNvPr id="7" name="Content Placeholder 4">
            <a:extLst>
              <a:ext uri="{FF2B5EF4-FFF2-40B4-BE49-F238E27FC236}">
                <a16:creationId xmlns:a16="http://schemas.microsoft.com/office/drawing/2014/main" id="{E402D4E2-2C45-B54C-8431-57CE8B948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88" y="1542862"/>
            <a:ext cx="1839454" cy="1790888"/>
          </a:xfrm>
          <a:prstGeom prst="rect">
            <a:avLst/>
          </a:prstGeom>
        </p:spPr>
      </p:pic>
      <p:sp>
        <p:nvSpPr>
          <p:cNvPr id="4" name="Title 3">
            <a:extLst>
              <a:ext uri="{FF2B5EF4-FFF2-40B4-BE49-F238E27FC236}">
                <a16:creationId xmlns:a16="http://schemas.microsoft.com/office/drawing/2014/main" id="{7153FF30-2348-584F-9AB9-5CD53AE6F8E3}"/>
              </a:ext>
            </a:extLst>
          </p:cNvPr>
          <p:cNvSpPr>
            <a:spLocks noGrp="1"/>
          </p:cNvSpPr>
          <p:nvPr>
            <p:ph type="title"/>
          </p:nvPr>
        </p:nvSpPr>
        <p:spPr/>
        <p:txBody>
          <a:bodyPr/>
          <a:lstStyle/>
          <a:p>
            <a:r>
              <a:rPr lang="en-US" dirty="0"/>
              <a:t>WA County Sheriff’s Office</a:t>
            </a:r>
          </a:p>
        </p:txBody>
      </p:sp>
    </p:spTree>
    <p:extLst>
      <p:ext uri="{BB962C8B-B14F-4D97-AF65-F5344CB8AC3E}">
        <p14:creationId xmlns:p14="http://schemas.microsoft.com/office/powerpoint/2010/main" val="14102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D848-EE7E-1646-8F48-971A5FD04DD7}"/>
              </a:ext>
            </a:extLst>
          </p:cNvPr>
          <p:cNvSpPr>
            <a:spLocks noGrp="1"/>
          </p:cNvSpPr>
          <p:nvPr>
            <p:ph type="title"/>
          </p:nvPr>
        </p:nvSpPr>
        <p:spPr/>
        <p:txBody>
          <a:bodyPr/>
          <a:lstStyle/>
          <a:p>
            <a:pPr algn="l"/>
            <a:r>
              <a:rPr lang="en-US" b="0" dirty="0"/>
              <a:t>Help Me Home Project</a:t>
            </a:r>
          </a:p>
        </p:txBody>
      </p:sp>
      <p:sp>
        <p:nvSpPr>
          <p:cNvPr id="3" name="Content Placeholder 2"/>
          <p:cNvSpPr>
            <a:spLocks noGrp="1"/>
          </p:cNvSpPr>
          <p:nvPr>
            <p:ph idx="4294967295"/>
          </p:nvPr>
        </p:nvSpPr>
        <p:spPr>
          <a:xfrm>
            <a:off x="0" y="1009650"/>
            <a:ext cx="5484813" cy="3552825"/>
          </a:xfrm>
        </p:spPr>
        <p:txBody>
          <a:bodyPr/>
          <a:lstStyle/>
          <a:p>
            <a:pPr marL="1943100" lvl="3" indent="-342900">
              <a:spcBef>
                <a:spcPts val="0"/>
              </a:spcBef>
              <a:spcAft>
                <a:spcPts val="1200"/>
              </a:spcAft>
              <a:buFont typeface="Arial" panose="020B0604020202020204" pitchFamily="34" charset="0"/>
              <a:buChar char="•"/>
            </a:pPr>
            <a:endParaRPr lang="en-US" sz="400" dirty="0"/>
          </a:p>
          <a:p>
            <a:pPr marL="342900" indent="-342900">
              <a:spcBef>
                <a:spcPts val="0"/>
              </a:spcBef>
              <a:spcAft>
                <a:spcPts val="1200"/>
              </a:spcAft>
              <a:buFont typeface="Arial" panose="020B0604020202020204" pitchFamily="34" charset="0"/>
              <a:buChar char="•"/>
            </a:pPr>
            <a:r>
              <a:rPr lang="en-US" dirty="0"/>
              <a:t>Proactive approach to serve at risk or endangered residents</a:t>
            </a:r>
          </a:p>
          <a:p>
            <a:pPr marL="342900" indent="-342900">
              <a:spcBef>
                <a:spcPts val="0"/>
              </a:spcBef>
              <a:spcAft>
                <a:spcPts val="1200"/>
              </a:spcAft>
              <a:buFont typeface="Arial" panose="020B0604020202020204" pitchFamily="34" charset="0"/>
              <a:buChar char="•"/>
            </a:pPr>
            <a:r>
              <a:rPr lang="en-US" dirty="0"/>
              <a:t>Voluntary enrollment</a:t>
            </a:r>
          </a:p>
          <a:p>
            <a:pPr marL="342900" indent="-342900">
              <a:spcBef>
                <a:spcPts val="0"/>
              </a:spcBef>
              <a:spcAft>
                <a:spcPts val="1200"/>
              </a:spcAft>
              <a:buFont typeface="Arial" panose="020B0604020202020204" pitchFamily="34" charset="0"/>
              <a:buChar char="•"/>
            </a:pPr>
            <a:r>
              <a:rPr lang="en-US" dirty="0"/>
              <a:t>Fast access to caregivers</a:t>
            </a:r>
          </a:p>
          <a:p>
            <a:pPr marL="342900" indent="-342900">
              <a:spcBef>
                <a:spcPts val="0"/>
              </a:spcBef>
              <a:spcAft>
                <a:spcPts val="1200"/>
              </a:spcAft>
              <a:buFont typeface="Arial" panose="020B0604020202020204" pitchFamily="34" charset="0"/>
              <a:buChar char="•"/>
            </a:pPr>
            <a:r>
              <a:rPr lang="en-US" dirty="0"/>
              <a:t>Support for adults and children</a:t>
            </a:r>
          </a:p>
          <a:p>
            <a:pPr marL="688975" lvl="1" indent="-349250">
              <a:spcBef>
                <a:spcPts val="0"/>
              </a:spcBef>
              <a:spcAft>
                <a:spcPts val="1200"/>
              </a:spcAft>
              <a:buFont typeface="Wingdings" panose="05000000000000000000" pitchFamily="2" charset="2"/>
              <a:buChar char="§"/>
            </a:pPr>
            <a:r>
              <a:rPr lang="en-US" dirty="0"/>
              <a:t>may become lost and have difficulty communicating vital information about themselves</a:t>
            </a:r>
          </a:p>
        </p:txBody>
      </p:sp>
      <p:pic>
        <p:nvPicPr>
          <p:cNvPr id="1026" name="Picture 2" descr="Click to open the brochure."/>
          <p:cNvPicPr>
            <a:picLocks noChangeAspect="1" noChangeArrowheads="1"/>
          </p:cNvPicPr>
          <p:nvPr/>
        </p:nvPicPr>
        <p:blipFill rotWithShape="1">
          <a:blip r:embed="rId2">
            <a:extLst>
              <a:ext uri="{28A0092B-C50C-407E-A947-70E740481C1C}">
                <a14:useLocalDpi xmlns:a14="http://schemas.microsoft.com/office/drawing/2010/main" val="0"/>
              </a:ext>
            </a:extLst>
          </a:blip>
          <a:srcRect b="22013"/>
          <a:stretch/>
        </p:blipFill>
        <p:spPr bwMode="auto">
          <a:xfrm>
            <a:off x="5825447" y="16961"/>
            <a:ext cx="3318553" cy="51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dirty="0"/>
              <a:t>Combatting Human Trafficking on AWS</a:t>
            </a:r>
          </a:p>
        </p:txBody>
      </p:sp>
      <p:sp>
        <p:nvSpPr>
          <p:cNvPr id="15" name="Content Placeholder 14"/>
          <p:cNvSpPr>
            <a:spLocks noGrp="1"/>
          </p:cNvSpPr>
          <p:nvPr>
            <p:ph idx="4294967295"/>
          </p:nvPr>
        </p:nvSpPr>
        <p:spPr>
          <a:xfrm>
            <a:off x="3935413" y="1619250"/>
            <a:ext cx="5208587" cy="2943225"/>
          </a:xfrm>
        </p:spPr>
        <p:txBody>
          <a:bodyPr/>
          <a:lstStyle/>
          <a:p>
            <a:pPr marL="342900" indent="-342900">
              <a:spcBef>
                <a:spcPts val="0"/>
              </a:spcBef>
              <a:spcAft>
                <a:spcPts val="1200"/>
              </a:spcAft>
              <a:buFont typeface="Arial" panose="020B0604020202020204" pitchFamily="34" charset="0"/>
              <a:buChar char="•"/>
            </a:pPr>
            <a:r>
              <a:rPr lang="en-US" dirty="0"/>
              <a:t>Machine learning and analytics platforms for law enforcement</a:t>
            </a:r>
          </a:p>
          <a:p>
            <a:pPr marL="342900" indent="-342900">
              <a:spcBef>
                <a:spcPts val="0"/>
              </a:spcBef>
              <a:spcAft>
                <a:spcPts val="1200"/>
              </a:spcAft>
              <a:buFont typeface="Arial" panose="020B0604020202020204" pitchFamily="34" charset="0"/>
              <a:buChar char="•"/>
            </a:pPr>
            <a:r>
              <a:rPr lang="en-US" dirty="0"/>
              <a:t>Match photos of exploited children to those on the dark web</a:t>
            </a:r>
          </a:p>
          <a:p>
            <a:pPr marL="342900" indent="-342900">
              <a:spcBef>
                <a:spcPts val="0"/>
              </a:spcBef>
              <a:spcAft>
                <a:spcPts val="1200"/>
              </a:spcAft>
              <a:buFont typeface="Arial" panose="020B0604020202020204" pitchFamily="34" charset="0"/>
              <a:buChar char="•"/>
            </a:pPr>
            <a:r>
              <a:rPr lang="en-US" dirty="0"/>
              <a:t>Reduces the time and effort to identify and rescue victims</a:t>
            </a:r>
          </a:p>
        </p:txBody>
      </p:sp>
      <p:pic>
        <p:nvPicPr>
          <p:cNvPr id="2050"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371" y="3674692"/>
            <a:ext cx="1922620" cy="4196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rinus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39" y="1619468"/>
            <a:ext cx="2218440" cy="5560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cme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39" y="2574922"/>
            <a:ext cx="3135756" cy="6816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1B1FBD5-F73D-2A43-BBA9-EE92D4138BB8}"/>
              </a:ext>
            </a:extLst>
          </p:cNvPr>
          <p:cNvSpPr txBox="1"/>
          <p:nvPr/>
        </p:nvSpPr>
        <p:spPr>
          <a:xfrm>
            <a:off x="0" y="690463"/>
            <a:ext cx="9143999" cy="461665"/>
          </a:xfrm>
          <a:prstGeom prst="rect">
            <a:avLst/>
          </a:prstGeom>
          <a:noFill/>
        </p:spPr>
        <p:txBody>
          <a:bodyPr wrap="square" rtlCol="0">
            <a:spAutoFit/>
          </a:bodyPr>
          <a:lstStyle/>
          <a:p>
            <a:pPr algn="ctr" defTabSz="457189"/>
            <a:r>
              <a:rPr lang="en-US" sz="2400" dirty="0">
                <a:solidFill>
                  <a:schemeClr val="accent1"/>
                </a:solidFill>
                <a:latin typeface="Amazon Ember" charset="0"/>
                <a:ea typeface="Amazon Ember" charset="0"/>
                <a:cs typeface="Amazon Ember" charset="0"/>
              </a:rPr>
              <a:t>ML supporting law enforcement and victim rescue</a:t>
            </a:r>
          </a:p>
        </p:txBody>
      </p:sp>
    </p:spTree>
    <p:extLst>
      <p:ext uri="{BB962C8B-B14F-4D97-AF65-F5344CB8AC3E}">
        <p14:creationId xmlns:p14="http://schemas.microsoft.com/office/powerpoint/2010/main" val="3753818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3AD7-6D4D-0240-8A98-EE4730319A15}"/>
              </a:ext>
            </a:extLst>
          </p:cNvPr>
          <p:cNvSpPr>
            <a:spLocks noGrp="1"/>
          </p:cNvSpPr>
          <p:nvPr>
            <p:ph type="title"/>
          </p:nvPr>
        </p:nvSpPr>
        <p:spPr/>
        <p:txBody>
          <a:bodyPr/>
          <a:lstStyle/>
          <a:p>
            <a:r>
              <a:rPr lang="en-US" b="0" dirty="0"/>
              <a:t>Celebrity Guests at the Royal Wedding</a:t>
            </a:r>
          </a:p>
        </p:txBody>
      </p:sp>
      <p:sp>
        <p:nvSpPr>
          <p:cNvPr id="3" name="Content Placeholder 2">
            <a:extLst>
              <a:ext uri="{FF2B5EF4-FFF2-40B4-BE49-F238E27FC236}">
                <a16:creationId xmlns:a16="http://schemas.microsoft.com/office/drawing/2014/main" id="{4D085E95-D8C5-924B-9793-AFAD8A58F979}"/>
              </a:ext>
            </a:extLst>
          </p:cNvPr>
          <p:cNvSpPr>
            <a:spLocks noGrp="1"/>
          </p:cNvSpPr>
          <p:nvPr>
            <p:ph idx="4294967295"/>
          </p:nvPr>
        </p:nvSpPr>
        <p:spPr>
          <a:xfrm>
            <a:off x="4832350" y="1009650"/>
            <a:ext cx="4311650" cy="3552825"/>
          </a:xfrm>
        </p:spPr>
        <p:txBody>
          <a:bodyPr/>
          <a:lstStyle/>
          <a:p>
            <a:pPr marL="342900" indent="-342900">
              <a:spcBef>
                <a:spcPts val="0"/>
              </a:spcBef>
              <a:spcAft>
                <a:spcPts val="1200"/>
              </a:spcAft>
              <a:buFont typeface="Arial" panose="020B0604020202020204" pitchFamily="34" charset="0"/>
              <a:buChar char="•"/>
            </a:pPr>
            <a:r>
              <a:rPr lang="en-US" dirty="0"/>
              <a:t>“Who’s Who Live” function</a:t>
            </a:r>
          </a:p>
          <a:p>
            <a:pPr marL="342900" indent="-342900">
              <a:spcBef>
                <a:spcPts val="0"/>
              </a:spcBef>
              <a:spcAft>
                <a:spcPts val="1200"/>
              </a:spcAft>
              <a:buFont typeface="Arial" panose="020B0604020202020204" pitchFamily="34" charset="0"/>
              <a:buChar char="•"/>
            </a:pPr>
            <a:r>
              <a:rPr lang="en-US" dirty="0"/>
              <a:t>Celebrity guests identified in live stream </a:t>
            </a:r>
          </a:p>
          <a:p>
            <a:pPr marL="342900" indent="-342900">
              <a:spcBef>
                <a:spcPts val="0"/>
              </a:spcBef>
              <a:spcAft>
                <a:spcPts val="1200"/>
              </a:spcAft>
              <a:buFont typeface="Arial" panose="020B0604020202020204" pitchFamily="34" charset="0"/>
              <a:buChar char="•"/>
            </a:pPr>
            <a:r>
              <a:rPr lang="en-US" dirty="0"/>
              <a:t>On Screen captions of relation to the royal couple</a:t>
            </a:r>
          </a:p>
          <a:p>
            <a:pPr marL="342900" indent="-342900">
              <a:spcBef>
                <a:spcPts val="0"/>
              </a:spcBef>
              <a:spcAft>
                <a:spcPts val="1200"/>
              </a:spcAft>
              <a:buFont typeface="Arial" panose="020B0604020202020204" pitchFamily="34" charset="0"/>
              <a:buChar char="•"/>
            </a:pPr>
            <a:endParaRPr lang="en-US" dirty="0"/>
          </a:p>
        </p:txBody>
      </p:sp>
      <p:pic>
        <p:nvPicPr>
          <p:cNvPr id="7" name="Picture 6"/>
          <p:cNvPicPr/>
          <p:nvPr/>
        </p:nvPicPr>
        <p:blipFill>
          <a:blip r:embed="rId3"/>
          <a:srcRect l="12366" r="12296" b="2263"/>
          <a:stretch>
            <a:fillRect/>
          </a:stretch>
        </p:blipFill>
        <p:spPr>
          <a:xfrm>
            <a:off x="564457" y="1009332"/>
            <a:ext cx="3391094" cy="3248261"/>
          </a:xfrm>
          <a:prstGeom prst="rect">
            <a:avLst/>
          </a:prstGeom>
        </p:spPr>
      </p:pic>
    </p:spTree>
    <p:extLst>
      <p:ext uri="{BB962C8B-B14F-4D97-AF65-F5344CB8AC3E}">
        <p14:creationId xmlns:p14="http://schemas.microsoft.com/office/powerpoint/2010/main" val="325043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32798" y="902294"/>
            <a:ext cx="3337773" cy="307777"/>
          </a:xfrm>
          <a:prstGeom prst="rect">
            <a:avLst/>
          </a:prstGeom>
          <a:noFill/>
        </p:spPr>
        <p:txBody>
          <a:bodyPr wrap="none" rtlCol="0">
            <a:spAutoFit/>
          </a:bodyPr>
          <a:lstStyle/>
          <a:p>
            <a:r>
              <a:rPr lang="en-US" sz="1400" dirty="0">
                <a:solidFill>
                  <a:schemeClr val="accent6"/>
                </a:solidFill>
                <a:latin typeface="Amazon Ember Regular"/>
              </a:rPr>
              <a:t>Detect and recognize text from images</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Detecting Text</a:t>
            </a:r>
          </a:p>
        </p:txBody>
      </p:sp>
      <p:pic>
        <p:nvPicPr>
          <p:cNvPr id="2" name="Picture 1">
            <a:extLst>
              <a:ext uri="{FF2B5EF4-FFF2-40B4-BE49-F238E27FC236}">
                <a16:creationId xmlns:a16="http://schemas.microsoft.com/office/drawing/2014/main" id="{4240BCC1-EBD8-2644-B5F2-A1F50A477E12}"/>
              </a:ext>
            </a:extLst>
          </p:cNvPr>
          <p:cNvPicPr>
            <a:picLocks noChangeAspect="1"/>
          </p:cNvPicPr>
          <p:nvPr/>
        </p:nvPicPr>
        <p:blipFill>
          <a:blip r:embed="rId3"/>
          <a:stretch>
            <a:fillRect/>
          </a:stretch>
        </p:blipFill>
        <p:spPr>
          <a:xfrm>
            <a:off x="1963246" y="1452238"/>
            <a:ext cx="4952390" cy="2670406"/>
          </a:xfrm>
          <a:prstGeom prst="rect">
            <a:avLst/>
          </a:prstGeom>
        </p:spPr>
      </p:pic>
    </p:spTree>
    <p:extLst>
      <p:ext uri="{BB962C8B-B14F-4D97-AF65-F5344CB8AC3E}">
        <p14:creationId xmlns:p14="http://schemas.microsoft.com/office/powerpoint/2010/main" val="24163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38066" y="0"/>
            <a:ext cx="7529513" cy="5143500"/>
          </a:xfrm>
          <a:prstGeom prst="rect">
            <a:avLst/>
          </a:prstGeom>
          <a:ln>
            <a:solidFill>
              <a:schemeClr val="accent1"/>
            </a:solidFill>
          </a:ln>
        </p:spPr>
      </p:pic>
    </p:spTree>
    <p:extLst>
      <p:ext uri="{BB962C8B-B14F-4D97-AF65-F5344CB8AC3E}">
        <p14:creationId xmlns:p14="http://schemas.microsoft.com/office/powerpoint/2010/main" val="4294719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9024"/>
          <a:stretch/>
        </p:blipFill>
        <p:spPr>
          <a:xfrm>
            <a:off x="5620637" y="107878"/>
            <a:ext cx="3430025" cy="2419563"/>
          </a:xfrm>
          <a:prstGeom prst="rect">
            <a:avLst/>
          </a:prstGeom>
          <a:ln>
            <a:solidFill>
              <a:schemeClr val="accent1"/>
            </a:solidFill>
          </a:ln>
        </p:spPr>
      </p:pic>
      <p:pic>
        <p:nvPicPr>
          <p:cNvPr id="3" name="Picture 2"/>
          <p:cNvPicPr>
            <a:picLocks noChangeAspect="1"/>
          </p:cNvPicPr>
          <p:nvPr/>
        </p:nvPicPr>
        <p:blipFill rotWithShape="1">
          <a:blip r:embed="rId3"/>
          <a:srcRect b="12427"/>
          <a:stretch/>
        </p:blipFill>
        <p:spPr>
          <a:xfrm>
            <a:off x="88077" y="107878"/>
            <a:ext cx="4650378" cy="252230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8077" y="2219059"/>
            <a:ext cx="4353396" cy="2796342"/>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4608732" y="107878"/>
            <a:ext cx="2434319" cy="2111181"/>
          </a:xfrm>
          <a:prstGeom prst="rect">
            <a:avLst/>
          </a:prstGeom>
          <a:ln>
            <a:solidFill>
              <a:schemeClr val="accent1"/>
            </a:solidFill>
          </a:ln>
        </p:spPr>
      </p:pic>
      <p:pic>
        <p:nvPicPr>
          <p:cNvPr id="6" name="Picture 5"/>
          <p:cNvPicPr>
            <a:picLocks noChangeAspect="1"/>
          </p:cNvPicPr>
          <p:nvPr/>
        </p:nvPicPr>
        <p:blipFill rotWithShape="1">
          <a:blip r:embed="rId6"/>
          <a:srcRect l="521"/>
          <a:stretch/>
        </p:blipFill>
        <p:spPr>
          <a:xfrm>
            <a:off x="4409210" y="2219060"/>
            <a:ext cx="4641452" cy="2796341"/>
          </a:xfrm>
          <a:prstGeom prst="rect">
            <a:avLst/>
          </a:prstGeom>
          <a:ln>
            <a:solidFill>
              <a:schemeClr val="accent1"/>
            </a:solidFill>
          </a:ln>
        </p:spPr>
      </p:pic>
    </p:spTree>
    <p:extLst>
      <p:ext uri="{BB962C8B-B14F-4D97-AF65-F5344CB8AC3E}">
        <p14:creationId xmlns:p14="http://schemas.microsoft.com/office/powerpoint/2010/main" val="2610111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8889"/>
          <a:stretch/>
        </p:blipFill>
        <p:spPr>
          <a:xfrm>
            <a:off x="139146" y="1162636"/>
            <a:ext cx="5919136" cy="3822940"/>
          </a:xfrm>
          <a:prstGeom prst="rect">
            <a:avLst/>
          </a:prstGeom>
          <a:ln>
            <a:solidFill>
              <a:schemeClr val="accent1"/>
            </a:solidFill>
          </a:ln>
        </p:spPr>
      </p:pic>
      <p:pic>
        <p:nvPicPr>
          <p:cNvPr id="4" name="Picture 3"/>
          <p:cNvPicPr>
            <a:picLocks noChangeAspect="1"/>
          </p:cNvPicPr>
          <p:nvPr/>
        </p:nvPicPr>
        <p:blipFill rotWithShape="1">
          <a:blip r:embed="rId3"/>
          <a:srcRect l="30237" t="20649" r="26623" b="5168"/>
          <a:stretch/>
        </p:blipFill>
        <p:spPr>
          <a:xfrm>
            <a:off x="6072808" y="161751"/>
            <a:ext cx="2939689" cy="2626324"/>
          </a:xfrm>
          <a:prstGeom prst="rect">
            <a:avLst/>
          </a:prstGeom>
          <a:ln>
            <a:solidFill>
              <a:schemeClr val="accent1"/>
            </a:solidFill>
          </a:ln>
        </p:spPr>
      </p:pic>
      <p:sp>
        <p:nvSpPr>
          <p:cNvPr id="5" name="Title 4"/>
          <p:cNvSpPr>
            <a:spLocks noGrp="1"/>
          </p:cNvSpPr>
          <p:nvPr>
            <p:ph type="title" idx="4294967295"/>
          </p:nvPr>
        </p:nvSpPr>
        <p:spPr>
          <a:xfrm>
            <a:off x="0" y="114300"/>
            <a:ext cx="8205788" cy="546100"/>
          </a:xfrm>
        </p:spPr>
        <p:txBody>
          <a:bodyPr/>
          <a:lstStyle/>
          <a:p>
            <a:pPr algn="l"/>
            <a:r>
              <a:rPr lang="en-US" b="1" dirty="0"/>
              <a:t>Sports Media</a:t>
            </a:r>
            <a:r>
              <a:rPr lang="en-US" dirty="0"/>
              <a:t>: Player Tracking and Recognition</a:t>
            </a:r>
          </a:p>
        </p:txBody>
      </p:sp>
      <p:pic>
        <p:nvPicPr>
          <p:cNvPr id="7" name="Picture 6"/>
          <p:cNvPicPr>
            <a:picLocks noChangeAspect="1"/>
          </p:cNvPicPr>
          <p:nvPr/>
        </p:nvPicPr>
        <p:blipFill rotWithShape="1">
          <a:blip r:embed="rId4"/>
          <a:srcRect l="7490" t="8997"/>
          <a:stretch/>
        </p:blipFill>
        <p:spPr>
          <a:xfrm>
            <a:off x="3807009" y="2653748"/>
            <a:ext cx="5205489" cy="2331828"/>
          </a:xfrm>
          <a:prstGeom prst="rect">
            <a:avLst/>
          </a:prstGeom>
          <a:ln>
            <a:solidFill>
              <a:schemeClr val="accent1"/>
            </a:solidFill>
          </a:ln>
        </p:spPr>
      </p:pic>
    </p:spTree>
    <p:extLst>
      <p:ext uri="{BB962C8B-B14F-4D97-AF65-F5344CB8AC3E}">
        <p14:creationId xmlns:p14="http://schemas.microsoft.com/office/powerpoint/2010/main" val="1825951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EED65-99F4-E241-8EB2-C6A8522E13F6}"/>
              </a:ext>
            </a:extLst>
          </p:cNvPr>
          <p:cNvPicPr>
            <a:picLocks noChangeAspect="1"/>
          </p:cNvPicPr>
          <p:nvPr/>
        </p:nvPicPr>
        <p:blipFill>
          <a:blip r:embed="rId3"/>
          <a:stretch>
            <a:fillRect/>
          </a:stretch>
        </p:blipFill>
        <p:spPr>
          <a:xfrm>
            <a:off x="5581650" y="1917700"/>
            <a:ext cx="1562100" cy="1308100"/>
          </a:xfrm>
          <a:prstGeom prst="rect">
            <a:avLst/>
          </a:prstGeom>
        </p:spPr>
      </p:pic>
      <p:pic>
        <p:nvPicPr>
          <p:cNvPr id="5" name="Picture 4">
            <a:extLst>
              <a:ext uri="{FF2B5EF4-FFF2-40B4-BE49-F238E27FC236}">
                <a16:creationId xmlns:a16="http://schemas.microsoft.com/office/drawing/2014/main" id="{52AFF5F0-6471-FC4F-B6CA-78424AB18726}"/>
              </a:ext>
            </a:extLst>
          </p:cNvPr>
          <p:cNvPicPr>
            <a:picLocks noChangeAspect="1"/>
          </p:cNvPicPr>
          <p:nvPr/>
        </p:nvPicPr>
        <p:blipFill>
          <a:blip r:embed="rId4"/>
          <a:stretch>
            <a:fillRect/>
          </a:stretch>
        </p:blipFill>
        <p:spPr>
          <a:xfrm>
            <a:off x="5568950" y="546100"/>
            <a:ext cx="1554880" cy="908050"/>
          </a:xfrm>
          <a:prstGeom prst="rect">
            <a:avLst/>
          </a:prstGeom>
        </p:spPr>
      </p:pic>
      <p:sp>
        <p:nvSpPr>
          <p:cNvPr id="6" name="TextBox 5">
            <a:extLst>
              <a:ext uri="{FF2B5EF4-FFF2-40B4-BE49-F238E27FC236}">
                <a16:creationId xmlns:a16="http://schemas.microsoft.com/office/drawing/2014/main" id="{ABEF4192-FB21-704D-910B-159123C29036}"/>
              </a:ext>
            </a:extLst>
          </p:cNvPr>
          <p:cNvSpPr txBox="1"/>
          <p:nvPr/>
        </p:nvSpPr>
        <p:spPr>
          <a:xfrm>
            <a:off x="4787900" y="3187700"/>
            <a:ext cx="3581400" cy="1015663"/>
          </a:xfrm>
          <a:prstGeom prst="rect">
            <a:avLst/>
          </a:prstGeom>
          <a:noFill/>
        </p:spPr>
        <p:txBody>
          <a:bodyPr wrap="square" rtlCol="0">
            <a:spAutoFit/>
          </a:bodyPr>
          <a:lstStyle/>
          <a:p>
            <a:endParaRPr lang="en-US" sz="1200" dirty="0"/>
          </a:p>
          <a:p>
            <a:pPr algn="ctr"/>
            <a:endParaRPr lang="en-US" sz="1200" dirty="0"/>
          </a:p>
          <a:p>
            <a:r>
              <a:rPr lang="en-US" sz="1200" dirty="0"/>
              <a:t>FUTURE: Detect DUI (10K/</a:t>
            </a:r>
            <a:r>
              <a:rPr lang="en-US" sz="1200" dirty="0" err="1"/>
              <a:t>yr</a:t>
            </a:r>
            <a:r>
              <a:rPr lang="en-US" sz="1200" dirty="0"/>
              <a:t> die/</a:t>
            </a:r>
            <a:r>
              <a:rPr lang="en-US" sz="1200" dirty="0" err="1"/>
              <a:t>yr</a:t>
            </a:r>
            <a:r>
              <a:rPr lang="en-US" sz="1200" dirty="0"/>
              <a:t>/US)</a:t>
            </a:r>
          </a:p>
          <a:p>
            <a:pPr algn="ctr"/>
            <a:r>
              <a:rPr lang="en-US" sz="1200" dirty="0"/>
              <a:t>&amp;</a:t>
            </a:r>
          </a:p>
          <a:p>
            <a:r>
              <a:rPr lang="en-US" sz="1200" dirty="0"/>
              <a:t>FUTURE: Falling Asleep (7K/</a:t>
            </a:r>
            <a:r>
              <a:rPr lang="en-US" sz="1200" dirty="0" err="1"/>
              <a:t>yr</a:t>
            </a:r>
            <a:r>
              <a:rPr lang="en-US" sz="1200" dirty="0"/>
              <a:t> mortality rate US)</a:t>
            </a:r>
          </a:p>
        </p:txBody>
      </p:sp>
      <p:pic>
        <p:nvPicPr>
          <p:cNvPr id="7" name="Picture 6">
            <a:extLst>
              <a:ext uri="{FF2B5EF4-FFF2-40B4-BE49-F238E27FC236}">
                <a16:creationId xmlns:a16="http://schemas.microsoft.com/office/drawing/2014/main" id="{F16BF382-B5C9-FA4C-B622-814039697EB9}"/>
              </a:ext>
            </a:extLst>
          </p:cNvPr>
          <p:cNvPicPr>
            <a:picLocks noChangeAspect="1"/>
          </p:cNvPicPr>
          <p:nvPr/>
        </p:nvPicPr>
        <p:blipFill>
          <a:blip r:embed="rId5"/>
          <a:stretch>
            <a:fillRect/>
          </a:stretch>
        </p:blipFill>
        <p:spPr>
          <a:xfrm>
            <a:off x="1079602" y="838727"/>
            <a:ext cx="1917700" cy="862483"/>
          </a:xfrm>
          <a:prstGeom prst="rect">
            <a:avLst/>
          </a:prstGeom>
        </p:spPr>
      </p:pic>
      <p:pic>
        <p:nvPicPr>
          <p:cNvPr id="8" name="Picture 7">
            <a:extLst>
              <a:ext uri="{FF2B5EF4-FFF2-40B4-BE49-F238E27FC236}">
                <a16:creationId xmlns:a16="http://schemas.microsoft.com/office/drawing/2014/main" id="{2EF412EF-C932-B54E-A3B9-04E90645F1B5}"/>
              </a:ext>
            </a:extLst>
          </p:cNvPr>
          <p:cNvPicPr>
            <a:picLocks noChangeAspect="1"/>
          </p:cNvPicPr>
          <p:nvPr/>
        </p:nvPicPr>
        <p:blipFill rotWithShape="1">
          <a:blip r:embed="rId6"/>
          <a:srcRect t="22761" b="33005"/>
          <a:stretch/>
        </p:blipFill>
        <p:spPr>
          <a:xfrm>
            <a:off x="1134514" y="2127808"/>
            <a:ext cx="1850088" cy="1778001"/>
          </a:xfrm>
          <a:prstGeom prst="rect">
            <a:avLst/>
          </a:prstGeom>
        </p:spPr>
      </p:pic>
    </p:spTree>
    <p:extLst>
      <p:ext uri="{BB962C8B-B14F-4D97-AF65-F5344CB8AC3E}">
        <p14:creationId xmlns:p14="http://schemas.microsoft.com/office/powerpoint/2010/main" val="7296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03A4-1F5A-EF4F-BB05-04FE9A6930F2}"/>
              </a:ext>
            </a:extLst>
          </p:cNvPr>
          <p:cNvSpPr txBox="1">
            <a:spLocks/>
          </p:cNvSpPr>
          <p:nvPr/>
        </p:nvSpPr>
        <p:spPr>
          <a:xfrm>
            <a:off x="377996" y="280460"/>
            <a:ext cx="8692808" cy="46983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b="0" dirty="0">
                <a:hlinkClick r:id="rId2"/>
              </a:rPr>
              <a:t>Video Analytics – new market category via </a:t>
            </a:r>
            <a:r>
              <a:rPr lang="en-US" b="0" dirty="0" err="1">
                <a:hlinkClick r:id="rId2"/>
              </a:rPr>
              <a:t>VidMob</a:t>
            </a:r>
            <a:endParaRPr lang="en-US" b="0" dirty="0"/>
          </a:p>
        </p:txBody>
      </p:sp>
      <p:pic>
        <p:nvPicPr>
          <p:cNvPr id="3" name="Picture 2">
            <a:extLst>
              <a:ext uri="{FF2B5EF4-FFF2-40B4-BE49-F238E27FC236}">
                <a16:creationId xmlns:a16="http://schemas.microsoft.com/office/drawing/2014/main" id="{484A13B9-E9AE-D544-83C5-A2FD846FB17D}"/>
              </a:ext>
            </a:extLst>
          </p:cNvPr>
          <p:cNvPicPr>
            <a:picLocks noChangeAspect="1"/>
          </p:cNvPicPr>
          <p:nvPr/>
        </p:nvPicPr>
        <p:blipFill>
          <a:blip r:embed="rId3"/>
          <a:stretch>
            <a:fillRect/>
          </a:stretch>
        </p:blipFill>
        <p:spPr>
          <a:xfrm>
            <a:off x="859447" y="1063869"/>
            <a:ext cx="7729906" cy="3540330"/>
          </a:xfrm>
          <a:prstGeom prst="rect">
            <a:avLst/>
          </a:prstGeom>
        </p:spPr>
      </p:pic>
      <p:pic>
        <p:nvPicPr>
          <p:cNvPr id="4" name="Picture 3">
            <a:extLst>
              <a:ext uri="{FF2B5EF4-FFF2-40B4-BE49-F238E27FC236}">
                <a16:creationId xmlns:a16="http://schemas.microsoft.com/office/drawing/2014/main" id="{C5F4688F-8A12-E643-A19F-A053109F11A0}"/>
              </a:ext>
            </a:extLst>
          </p:cNvPr>
          <p:cNvPicPr>
            <a:picLocks noChangeAspect="1"/>
          </p:cNvPicPr>
          <p:nvPr/>
        </p:nvPicPr>
        <p:blipFill>
          <a:blip r:embed="rId4"/>
          <a:stretch>
            <a:fillRect/>
          </a:stretch>
        </p:blipFill>
        <p:spPr>
          <a:xfrm>
            <a:off x="923192" y="2391508"/>
            <a:ext cx="7088554" cy="2212691"/>
          </a:xfrm>
          <a:prstGeom prst="rect">
            <a:avLst/>
          </a:prstGeom>
        </p:spPr>
      </p:pic>
      <p:pic>
        <p:nvPicPr>
          <p:cNvPr id="5" name="Picture 4">
            <a:extLst>
              <a:ext uri="{FF2B5EF4-FFF2-40B4-BE49-F238E27FC236}">
                <a16:creationId xmlns:a16="http://schemas.microsoft.com/office/drawing/2014/main" id="{D4E47034-9C58-6649-9E16-35D645423E9E}"/>
              </a:ext>
            </a:extLst>
          </p:cNvPr>
          <p:cNvPicPr>
            <a:picLocks noChangeAspect="1"/>
          </p:cNvPicPr>
          <p:nvPr/>
        </p:nvPicPr>
        <p:blipFill>
          <a:blip r:embed="rId5"/>
          <a:stretch>
            <a:fillRect/>
          </a:stretch>
        </p:blipFill>
        <p:spPr>
          <a:xfrm>
            <a:off x="850655" y="2368075"/>
            <a:ext cx="7357995" cy="2473042"/>
          </a:xfrm>
          <a:prstGeom prst="rect">
            <a:avLst/>
          </a:prstGeom>
        </p:spPr>
      </p:pic>
      <p:pic>
        <p:nvPicPr>
          <p:cNvPr id="6" name="Picture 5">
            <a:extLst>
              <a:ext uri="{FF2B5EF4-FFF2-40B4-BE49-F238E27FC236}">
                <a16:creationId xmlns:a16="http://schemas.microsoft.com/office/drawing/2014/main" id="{2FF4214A-7CD5-BD40-A740-496915A95250}"/>
              </a:ext>
            </a:extLst>
          </p:cNvPr>
          <p:cNvPicPr>
            <a:picLocks noChangeAspect="1"/>
          </p:cNvPicPr>
          <p:nvPr/>
        </p:nvPicPr>
        <p:blipFill rotWithShape="1">
          <a:blip r:embed="rId6"/>
          <a:srcRect t="37250"/>
          <a:stretch/>
        </p:blipFill>
        <p:spPr>
          <a:xfrm>
            <a:off x="963809" y="2368075"/>
            <a:ext cx="6972152" cy="2488223"/>
          </a:xfrm>
          <a:prstGeom prst="rect">
            <a:avLst/>
          </a:prstGeom>
        </p:spPr>
      </p:pic>
      <p:sp>
        <p:nvSpPr>
          <p:cNvPr id="7" name="Rectangle 6">
            <a:extLst>
              <a:ext uri="{FF2B5EF4-FFF2-40B4-BE49-F238E27FC236}">
                <a16:creationId xmlns:a16="http://schemas.microsoft.com/office/drawing/2014/main" id="{889C6D47-A955-ED45-B2CA-73E64272D82D}"/>
              </a:ext>
            </a:extLst>
          </p:cNvPr>
          <p:cNvSpPr/>
          <p:nvPr/>
        </p:nvSpPr>
        <p:spPr>
          <a:xfrm>
            <a:off x="2778756" y="4810112"/>
            <a:ext cx="3501792" cy="369332"/>
          </a:xfrm>
          <a:prstGeom prst="rect">
            <a:avLst/>
          </a:prstGeom>
        </p:spPr>
        <p:txBody>
          <a:bodyPr wrap="none">
            <a:spAutoFit/>
          </a:bodyPr>
          <a:lstStyle/>
          <a:p>
            <a:r>
              <a:rPr lang="en-US" dirty="0"/>
              <a:t>http://</a:t>
            </a:r>
            <a:r>
              <a:rPr lang="en-US" dirty="0" err="1"/>
              <a:t>acs-dev.vidmob.com</a:t>
            </a:r>
            <a:r>
              <a:rPr lang="en-US" dirty="0"/>
              <a:t>/demo</a:t>
            </a:r>
          </a:p>
        </p:txBody>
      </p:sp>
    </p:spTree>
    <p:extLst>
      <p:ext uri="{BB962C8B-B14F-4D97-AF65-F5344CB8AC3E}">
        <p14:creationId xmlns:p14="http://schemas.microsoft.com/office/powerpoint/2010/main" val="21370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2995141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a:t>
            </a:r>
            <a:r>
              <a:rPr lang="en-US" sz="2400" dirty="0">
                <a:solidFill>
                  <a:srgbClr val="F2F2F2"/>
                </a:solidFill>
              </a:rPr>
              <a:t>practices: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a:t>Max image size</a:t>
            </a:r>
          </a:p>
          <a:p>
            <a:pPr marL="1085850" lvl="1" indent="-342900">
              <a:buFont typeface="Arial" charset="0"/>
              <a:buChar char="•"/>
            </a:pPr>
            <a:r>
              <a:rPr lang="en-US" sz="1400" dirty="0">
                <a:solidFill>
                  <a:srgbClr val="FFFFFF"/>
                </a:solidFill>
              </a:rPr>
              <a:t>Amazon S3 :</a:t>
            </a:r>
            <a:r>
              <a:rPr lang="en-US" sz="1400" dirty="0"/>
              <a:t> 15 MB</a:t>
            </a:r>
          </a:p>
          <a:p>
            <a:pPr marL="1085850" lvl="1" indent="-342900">
              <a:buFont typeface="Arial" charset="0"/>
              <a:buChar char="•"/>
            </a:pPr>
            <a:r>
              <a:rPr lang="en-US" sz="1400" dirty="0"/>
              <a:t>API </a:t>
            </a:r>
            <a:r>
              <a:rPr lang="en-US" sz="1400" dirty="0">
                <a:solidFill>
                  <a:srgbClr val="FFFFFF"/>
                </a:solidFill>
              </a:rPr>
              <a:t>calls:</a:t>
            </a:r>
            <a:r>
              <a:rPr lang="en-US" sz="1400" dirty="0"/>
              <a:t> 5 MB (</a:t>
            </a:r>
            <a:r>
              <a:rPr lang="en-US" sz="1400" dirty="0">
                <a:solidFill>
                  <a:srgbClr val="FFFFFF"/>
                </a:solidFill>
              </a:rPr>
              <a:t>base64</a:t>
            </a:r>
            <a:r>
              <a:rPr lang="en-US" sz="1400" dirty="0"/>
              <a:t> encoded)</a:t>
            </a:r>
          </a:p>
          <a:p>
            <a:pPr marL="342900" indent="-342900">
              <a:buFont typeface="Arial" charset="0"/>
              <a:buChar char="•"/>
            </a:pPr>
            <a:r>
              <a:rPr lang="en-US" sz="1800" dirty="0"/>
              <a:t>Image format</a:t>
            </a:r>
          </a:p>
          <a:p>
            <a:pPr marL="1085850" lvl="1" indent="-342900">
              <a:buFont typeface="Arial" charset="0"/>
              <a:buChar char="•"/>
            </a:pPr>
            <a:r>
              <a:rPr lang="en-US" sz="1400" dirty="0"/>
              <a:t>PNG or JPEG</a:t>
            </a:r>
          </a:p>
          <a:p>
            <a:pPr marL="342900" indent="-342900">
              <a:buFont typeface="Arial" charset="0"/>
              <a:buChar char="•"/>
            </a:pPr>
            <a:r>
              <a:rPr lang="en-US" sz="1800" dirty="0"/>
              <a:t>Image resolution</a:t>
            </a:r>
          </a:p>
          <a:p>
            <a:pPr marL="1085850" lvl="1" indent="-342900">
              <a:buFont typeface="Arial" charset="0"/>
              <a:buChar char="•"/>
            </a:pPr>
            <a:r>
              <a:rPr lang="en-US" sz="1400" dirty="0"/>
              <a:t>Min </a:t>
            </a:r>
            <a:r>
              <a:rPr lang="en-US" sz="1400" dirty="0">
                <a:solidFill>
                  <a:srgbClr val="FFFFFF"/>
                </a:solidFill>
              </a:rPr>
              <a:t>80 px</a:t>
            </a:r>
            <a:r>
              <a:rPr lang="en-US" sz="1400" dirty="0"/>
              <a:t>, 1024 (x or y) px recommended</a:t>
            </a:r>
          </a:p>
          <a:p>
            <a:pPr marL="342900" indent="-342900">
              <a:buFont typeface="Arial" charset="0"/>
              <a:buChar char="•"/>
            </a:pPr>
            <a:r>
              <a:rPr lang="en-US" sz="1800" dirty="0"/>
              <a:t>Size of face should occupy ~5%+ of image for </a:t>
            </a:r>
            <a:r>
              <a:rPr lang="en-US" sz="1800" dirty="0">
                <a:solidFill>
                  <a:srgbClr val="FFFFFF"/>
                </a:solidFill>
              </a:rPr>
              <a:t>detection</a:t>
            </a:r>
            <a:endParaRPr lang="en-US" sz="1800" dirty="0">
              <a:solidFill>
                <a:srgbClr val="FFFFFF"/>
              </a:solidFill>
              <a:latin typeface="Amazon Ember" panose="02000000000000000000" pitchFamily="2" charset="0"/>
            </a:endParaRPr>
          </a:p>
          <a:p>
            <a:pPr marL="342900" indent="-342900">
              <a:buFont typeface="Arial" charset="0"/>
              <a:buChar char="•"/>
            </a:pPr>
            <a:r>
              <a:rPr lang="en-US" sz="1800" dirty="0"/>
              <a:t>Collections are for faces! (not cats, cartoons, </a:t>
            </a:r>
            <a:r>
              <a:rPr lang="is-IS" sz="1800" dirty="0"/>
              <a:t>…)</a:t>
            </a:r>
          </a:p>
          <a:p>
            <a:pPr marL="342900" indent="-342900">
              <a:buFont typeface="Arial" charset="0"/>
              <a:buChar char="•"/>
            </a:pPr>
            <a:r>
              <a:rPr lang="is-IS" sz="1800" dirty="0"/>
              <a:t>For </a:t>
            </a:r>
            <a:r>
              <a:rPr lang="is-IS" sz="1800" dirty="0">
                <a:solidFill>
                  <a:srgbClr val="FFFFFF"/>
                </a:solidFill>
              </a:rPr>
              <a:t>AWS CLI</a:t>
            </a:r>
            <a:r>
              <a:rPr lang="is-IS" sz="1800" dirty="0"/>
              <a:t>, upload images to </a:t>
            </a:r>
            <a:r>
              <a:rPr lang="is-IS" sz="1800" dirty="0">
                <a:solidFill>
                  <a:srgbClr val="FFFFFF"/>
                </a:solidFill>
              </a:rPr>
              <a:t>Amazon S3</a:t>
            </a:r>
            <a:endParaRPr lang="en-US" sz="1800" dirty="0">
              <a:solidFill>
                <a:srgbClr val="FFFFFF"/>
              </a:solidFill>
              <a:latin typeface="Amazon Ember" panose="02000000000000000000" pitchFamily="2" charset="0"/>
            </a:endParaRPr>
          </a:p>
          <a:p>
            <a:pPr marL="1085850" lvl="1" indent="-342900">
              <a:buFont typeface="Arial" charset="0"/>
              <a:buChar char="•"/>
            </a:pPr>
            <a:r>
              <a:rPr lang="is-IS" sz="1400" dirty="0">
                <a:solidFill>
                  <a:srgbClr val="FFFFFF"/>
                </a:solidFill>
              </a:rPr>
              <a:t>AWS CLI</a:t>
            </a:r>
            <a:r>
              <a:rPr lang="is-IS" sz="1400" dirty="0"/>
              <a:t> </a:t>
            </a:r>
            <a:r>
              <a:rPr lang="is-IS" sz="1400" dirty="0">
                <a:solidFill>
                  <a:srgbClr val="FFFFFF"/>
                </a:solidFill>
              </a:rPr>
              <a:t>cannot</a:t>
            </a:r>
            <a:r>
              <a:rPr lang="is-IS" sz="1400" dirty="0"/>
              <a:t> pass image </a:t>
            </a:r>
            <a:r>
              <a:rPr lang="is-IS" sz="1400" dirty="0">
                <a:solidFill>
                  <a:srgbClr val="FFFFFF"/>
                </a:solidFill>
              </a:rPr>
              <a:t>bytes</a:t>
            </a:r>
            <a:endParaRPr lang="is-I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Tree>
    <p:extLst>
      <p:ext uri="{BB962C8B-B14F-4D97-AF65-F5344CB8AC3E}">
        <p14:creationId xmlns:p14="http://schemas.microsoft.com/office/powerpoint/2010/main" val="550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p</a:t>
            </a:r>
            <a:r>
              <a:rPr lang="en-US" sz="2400" dirty="0">
                <a:solidFill>
                  <a:srgbClr val="F2F2F2"/>
                </a:solidFill>
              </a:rPr>
              <a:t>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a:t>Max number of faces in a single face collection is 1 </a:t>
            </a:r>
            <a:r>
              <a:rPr lang="en-US" sz="1800" dirty="0">
                <a:solidFill>
                  <a:srgbClr val="FFFFFF"/>
                </a:solidFill>
              </a:rPr>
              <a:t>million</a:t>
            </a:r>
            <a:endParaRPr lang="en-US" sz="1800" dirty="0">
              <a:solidFill>
                <a:srgbClr val="FFFFFF"/>
              </a:solidFill>
              <a:latin typeface="Amazon Ember" panose="02000000000000000000" pitchFamily="2" charset="0"/>
            </a:endParaRPr>
          </a:p>
          <a:p>
            <a:pPr marL="1085850" lvl="1" indent="-342900">
              <a:buFont typeface="Arial" charset="0"/>
              <a:buChar char="•"/>
            </a:pPr>
            <a:r>
              <a:rPr lang="en-US" sz="1400" dirty="0"/>
              <a:t>Latency still under a second!</a:t>
            </a:r>
          </a:p>
          <a:p>
            <a:pPr marL="342900" indent="-342900">
              <a:buFont typeface="Arial" charset="0"/>
              <a:buChar char="•"/>
            </a:pPr>
            <a:r>
              <a:rPr lang="en-US" sz="1800" dirty="0"/>
              <a:t>Max matching faces the search API returns = 4096</a:t>
            </a:r>
          </a:p>
          <a:p>
            <a:pPr marL="342900" indent="-342900">
              <a:buFont typeface="Arial" charset="0"/>
              <a:buChar char="•"/>
            </a:pPr>
            <a:r>
              <a:rPr lang="en-US" sz="1800" dirty="0"/>
              <a:t>Use Delete* with </a:t>
            </a:r>
            <a:r>
              <a:rPr lang="en-US" sz="1800" dirty="0">
                <a:solidFill>
                  <a:srgbClr val="FFFFFF"/>
                </a:solidFill>
              </a:rPr>
              <a:t>caution</a:t>
            </a:r>
            <a:endParaRPr lang="en-US" sz="1800" dirty="0">
              <a:solidFill>
                <a:srgbClr val="FFFFFF"/>
              </a:solidFill>
              <a:latin typeface="Amazon Ember" panose="02000000000000000000" pitchFamily="2" charset="0"/>
            </a:endParaRPr>
          </a:p>
          <a:p>
            <a:pPr marL="1085850" lvl="1" indent="-342900">
              <a:buFont typeface="Arial" charset="0"/>
              <a:buChar char="•"/>
            </a:pPr>
            <a:r>
              <a:rPr lang="en-US" sz="1400" dirty="0"/>
              <a:t>Use IAM to manage </a:t>
            </a:r>
            <a:r>
              <a:rPr lang="en-US" sz="1400" dirty="0">
                <a:solidFill>
                  <a:srgbClr val="FFFFFF"/>
                </a:solidFill>
              </a:rPr>
              <a:t>permissions</a:t>
            </a:r>
            <a:endParaRPr lang="en-US" sz="1400" dirty="0">
              <a:solidFill>
                <a:srgbClr val="FFFFFF"/>
              </a:solidFill>
              <a:latin typeface="Amazon Ember" panose="02000000000000000000" pitchFamily="2" charset="0"/>
            </a:endParaRPr>
          </a:p>
          <a:p>
            <a:pPr marL="342900" indent="-342900">
              <a:buFont typeface="Arial" charset="0"/>
              <a:buChar char="•"/>
            </a:pPr>
            <a:r>
              <a:rPr lang="en-US" sz="1800" dirty="0"/>
              <a:t>Use Amazon CloudWatch to observe/alert on </a:t>
            </a:r>
            <a:r>
              <a:rPr lang="en-US" sz="1800" dirty="0">
                <a:solidFill>
                  <a:srgbClr val="FFFFFF"/>
                </a:solidFill>
              </a:rPr>
              <a:t>Amazon Rekognition</a:t>
            </a:r>
            <a:r>
              <a:rPr lang="en-US" sz="1800" dirty="0"/>
              <a:t> </a:t>
            </a:r>
            <a:r>
              <a:rPr lang="en-US" sz="1800" dirty="0">
                <a:solidFill>
                  <a:srgbClr val="FFFFFF"/>
                </a:solidFill>
              </a:rPr>
              <a:t>Metrics</a:t>
            </a:r>
            <a:endParaRPr lang="en-US" sz="1800" dirty="0">
              <a:solidFill>
                <a:srgbClr val="FFFFFF"/>
              </a:solidFill>
              <a:latin typeface="Amazon Ember" panose="02000000000000000000" pitchFamily="2" charset="0"/>
            </a:endParaRPr>
          </a:p>
          <a:p>
            <a:pPr marL="342900" indent="-342900">
              <a:buFont typeface="Arial" charset="0"/>
              <a:buChar char="•"/>
            </a:pPr>
            <a:r>
              <a:rPr lang="en-US" sz="1800" dirty="0"/>
              <a:t>Know the </a:t>
            </a:r>
            <a:r>
              <a:rPr lang="en-US" sz="1800" dirty="0">
                <a:solidFill>
                  <a:srgbClr val="FFFFFF"/>
                </a:solidFill>
              </a:rPr>
              <a:t>Amazon Rekognition</a:t>
            </a:r>
            <a:r>
              <a:rPr lang="en-US" sz="1800" dirty="0"/>
              <a:t> API and save some $$$</a:t>
            </a:r>
            <a:endParaRPr lang="en-US" sz="1400" dirty="0"/>
          </a:p>
          <a:p>
            <a:pPr marL="1085850" lvl="1" indent="-342900">
              <a:buFont typeface="Arial" charset="0"/>
              <a:buChar char="•"/>
            </a:pPr>
            <a:r>
              <a:rPr lang="en-US" sz="1400" dirty="0"/>
              <a:t>RecognizeCelebrities returns face information from </a:t>
            </a:r>
            <a:r>
              <a:rPr lang="en-US" sz="1400" dirty="0">
                <a:solidFill>
                  <a:srgbClr val="FFFFFF"/>
                </a:solidFill>
              </a:rPr>
              <a:t>image</a:t>
            </a:r>
            <a:r>
              <a:rPr lang="en-US" sz="1400" dirty="0"/>
              <a:t> (max 15), no need to call DetectFaces </a:t>
            </a:r>
            <a:r>
              <a:rPr lang="en-US" sz="1400" dirty="0">
                <a:solidFill>
                  <a:srgbClr val="FFFFFF"/>
                </a:solidFill>
              </a:rPr>
              <a:t>if</a:t>
            </a:r>
            <a:r>
              <a:rPr lang="en-US" sz="1400" dirty="0"/>
              <a:t> you are </a:t>
            </a:r>
            <a:r>
              <a:rPr lang="en-US" sz="1400" dirty="0">
                <a:solidFill>
                  <a:srgbClr val="FFFFFF"/>
                </a:solidFill>
              </a:rPr>
              <a:t>just</a:t>
            </a:r>
            <a:r>
              <a:rPr lang="en-US" sz="1400" dirty="0"/>
              <a:t> looking for </a:t>
            </a:r>
            <a:r>
              <a:rPr lang="en-US" sz="1400" dirty="0">
                <a:solidFill>
                  <a:srgbClr val="FFFFFF"/>
                </a:solidFill>
              </a:rPr>
              <a:t>presence</a:t>
            </a:r>
            <a:r>
              <a:rPr lang="en-US" sz="1400" dirty="0"/>
              <a:t> of </a:t>
            </a:r>
            <a:r>
              <a:rPr lang="en-US" sz="1400" dirty="0">
                <a:solidFill>
                  <a:srgbClr val="FFFFFF"/>
                </a:solidFill>
              </a:rPr>
              <a:t>faces</a:t>
            </a:r>
            <a:endParaRPr lang="en-U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
        <p:nvSpPr>
          <p:cNvPr id="25" name="Content Placeholder 2"/>
          <p:cNvSpPr txBox="1">
            <a:spLocks/>
          </p:cNvSpPr>
          <p:nvPr/>
        </p:nvSpPr>
        <p:spPr>
          <a:xfrm>
            <a:off x="1086280" y="4426961"/>
            <a:ext cx="7280823" cy="42824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endParaRPr lang="en-US" sz="1800" i="1" dirty="0">
              <a:solidFill>
                <a:schemeClr val="bg1">
                  <a:lumMod val="60000"/>
                  <a:lumOff val="40000"/>
                </a:schemeClr>
              </a:solidFill>
            </a:endParaRPr>
          </a:p>
          <a:p>
            <a:pPr>
              <a:spcBef>
                <a:spcPts val="0"/>
              </a:spcBef>
              <a:spcAft>
                <a:spcPts val="600"/>
              </a:spcAft>
            </a:pPr>
            <a:endParaRPr lang="en-US" sz="1800" i="1" dirty="0"/>
          </a:p>
        </p:txBody>
      </p:sp>
    </p:spTree>
    <p:extLst>
      <p:ext uri="{BB962C8B-B14F-4D97-AF65-F5344CB8AC3E}">
        <p14:creationId xmlns:p14="http://schemas.microsoft.com/office/powerpoint/2010/main" val="24108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p</a:t>
            </a:r>
            <a:r>
              <a:rPr lang="en-US" sz="2400" dirty="0">
                <a:solidFill>
                  <a:srgbClr val="F2F2F2"/>
                </a:solidFill>
              </a:rPr>
              <a:t>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err="1"/>
              <a:t>IndexFaces</a:t>
            </a:r>
            <a:r>
              <a:rPr lang="en-US" sz="1800" dirty="0"/>
              <a:t> with one image….</a:t>
            </a:r>
          </a:p>
          <a:p>
            <a:pPr marL="342900" indent="-342900">
              <a:buFont typeface="Arial" charset="0"/>
              <a:buChar char="•"/>
            </a:pPr>
            <a:r>
              <a:rPr lang="en-US" sz="1800" dirty="0">
                <a:solidFill>
                  <a:srgbClr val="FFFFFF"/>
                </a:solidFill>
                <a:latin typeface="Amazon Ember" panose="02000000000000000000" pitchFamily="2" charset="0"/>
              </a:rPr>
              <a:t>Discard </a:t>
            </a:r>
            <a:r>
              <a:rPr lang="en-US" sz="1800" dirty="0" err="1">
                <a:solidFill>
                  <a:srgbClr val="FFFFFF"/>
                </a:solidFill>
                <a:latin typeface="Amazon Ember" panose="02000000000000000000" pitchFamily="2" charset="0"/>
              </a:rPr>
              <a:t>facs</a:t>
            </a:r>
            <a:r>
              <a:rPr lang="en-US" sz="1800" dirty="0">
                <a:solidFill>
                  <a:srgbClr val="FFFFFF"/>
                </a:solidFill>
                <a:latin typeface="Amazon Ember" panose="02000000000000000000" pitchFamily="2" charset="0"/>
              </a:rPr>
              <a:t> based on pose/quality…</a:t>
            </a:r>
          </a:p>
          <a:p>
            <a:pPr marL="342900" indent="-342900">
              <a:buFont typeface="Arial" charset="0"/>
              <a:buChar char="•"/>
            </a:pPr>
            <a:r>
              <a:rPr lang="en-US" sz="1800" dirty="0">
                <a:solidFill>
                  <a:srgbClr val="FFFFFF"/>
                </a:solidFill>
                <a:latin typeface="Amazon Ember" panose="02000000000000000000" pitchFamily="2" charset="0"/>
              </a:rPr>
              <a:t>False Positives:</a:t>
            </a:r>
          </a:p>
          <a:p>
            <a:pPr marL="342900" indent="-342900">
              <a:buFont typeface="Arial" charset="0"/>
              <a:buChar char="•"/>
            </a:pPr>
            <a:r>
              <a:rPr lang="en-US" sz="1800" dirty="0">
                <a:solidFill>
                  <a:srgbClr val="FFFFFF"/>
                </a:solidFill>
                <a:latin typeface="Amazon Ember" panose="02000000000000000000" pitchFamily="2" charset="0"/>
              </a:rPr>
              <a:t>False Negatives:</a:t>
            </a:r>
            <a:endParaRPr lang="en-U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
        <p:nvSpPr>
          <p:cNvPr id="25" name="Content Placeholder 2"/>
          <p:cNvSpPr txBox="1">
            <a:spLocks/>
          </p:cNvSpPr>
          <p:nvPr/>
        </p:nvSpPr>
        <p:spPr>
          <a:xfrm>
            <a:off x="1086280" y="4426961"/>
            <a:ext cx="7280823" cy="42824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endParaRPr lang="en-US" sz="1800" i="1" dirty="0">
              <a:solidFill>
                <a:schemeClr val="bg1">
                  <a:lumMod val="60000"/>
                  <a:lumOff val="40000"/>
                </a:schemeClr>
              </a:solidFill>
            </a:endParaRPr>
          </a:p>
          <a:p>
            <a:pPr>
              <a:spcBef>
                <a:spcPts val="0"/>
              </a:spcBef>
              <a:spcAft>
                <a:spcPts val="600"/>
              </a:spcAft>
            </a:pPr>
            <a:endParaRPr lang="en-US" sz="1800" i="1" dirty="0"/>
          </a:p>
        </p:txBody>
      </p:sp>
    </p:spTree>
    <p:extLst>
      <p:ext uri="{BB962C8B-B14F-4D97-AF65-F5344CB8AC3E}">
        <p14:creationId xmlns:p14="http://schemas.microsoft.com/office/powerpoint/2010/main" val="39516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with Amazon Rekognition</a:t>
            </a:r>
          </a:p>
        </p:txBody>
      </p:sp>
      <p:sp>
        <p:nvSpPr>
          <p:cNvPr id="4" name="TextBox 3"/>
          <p:cNvSpPr txBox="1"/>
          <p:nvPr/>
        </p:nvSpPr>
        <p:spPr>
          <a:xfrm>
            <a:off x="0" y="1046909"/>
            <a:ext cx="9143999" cy="369332"/>
          </a:xfrm>
          <a:prstGeom prst="rect">
            <a:avLst/>
          </a:prstGeom>
          <a:noFill/>
        </p:spPr>
        <p:txBody>
          <a:bodyPr wrap="square" rtlCol="0">
            <a:spAutoFit/>
          </a:bodyPr>
          <a:lstStyle/>
          <a:p>
            <a:pPr algn="ctr" defTabSz="457200"/>
            <a:r>
              <a:rPr lang="en-US" dirty="0">
                <a:solidFill>
                  <a:prstClr val="white"/>
                </a:solidFill>
                <a:ea typeface=""/>
                <a:cs typeface=""/>
              </a:rPr>
              <a:t>B</a:t>
            </a:r>
            <a:r>
              <a:rPr lang="en-US" kern="1200" dirty="0">
                <a:solidFill>
                  <a:prstClr val="white"/>
                </a:solidFill>
                <a:ea typeface=""/>
                <a:cs typeface=""/>
              </a:rPr>
              <a:t>uild, test, and deploy for </a:t>
            </a:r>
            <a:r>
              <a:rPr lang="en-US" dirty="0">
                <a:solidFill>
                  <a:schemeClr val="accent2"/>
                </a:solidFill>
                <a:ea typeface=""/>
                <a:cs typeface=""/>
              </a:rPr>
              <a:t>Amazon R</a:t>
            </a:r>
            <a:r>
              <a:rPr lang="en-US" kern="1200" dirty="0">
                <a:solidFill>
                  <a:schemeClr val="accent2"/>
                </a:solidFill>
                <a:ea typeface=""/>
                <a:cs typeface=""/>
              </a:rPr>
              <a:t>ekognition </a:t>
            </a:r>
            <a:r>
              <a:rPr lang="en-US" kern="1200" dirty="0">
                <a:solidFill>
                  <a:prstClr val="white"/>
                </a:solidFill>
                <a:ea typeface=""/>
                <a:cs typeface=""/>
              </a:rPr>
              <a:t>using SDKs &amp; API calls</a:t>
            </a:r>
          </a:p>
        </p:txBody>
      </p:sp>
      <p:sp>
        <p:nvSpPr>
          <p:cNvPr id="5" name="TextBox 4"/>
          <p:cNvSpPr txBox="1"/>
          <p:nvPr/>
        </p:nvSpPr>
        <p:spPr>
          <a:xfrm>
            <a:off x="485911" y="2921241"/>
            <a:ext cx="7907059" cy="830997"/>
          </a:xfrm>
          <a:prstGeom prst="rect">
            <a:avLst/>
          </a:prstGeom>
          <a:noFill/>
        </p:spPr>
        <p:txBody>
          <a:bodyPr wrap="square" rtlCol="0">
            <a:spAutoFit/>
          </a:bodyPr>
          <a:lstStyle/>
          <a:p>
            <a:pPr algn="ctr"/>
            <a:r>
              <a:rPr lang="en-US" sz="1600" i="1" dirty="0">
                <a:solidFill>
                  <a:schemeClr val="bg1">
                    <a:lumMod val="40000"/>
                    <a:lumOff val="60000"/>
                  </a:schemeClr>
                </a:solidFill>
              </a:rPr>
              <a:t>aws rekognition detect-labels –image \ “S3Object={Bucket=mybucket,Name=image.jpg}” | \ </a:t>
            </a:r>
          </a:p>
          <a:p>
            <a:pPr algn="ctr"/>
            <a:r>
              <a:rPr lang="en-US" sz="1600" i="1" dirty="0">
                <a:solidFill>
                  <a:schemeClr val="bg1">
                    <a:lumMod val="40000"/>
                    <a:lumOff val="60000"/>
                  </a:schemeClr>
                </a:solidFill>
              </a:rPr>
              <a:t>grep -E ‘(Vehicle|Automobile|Car)’ | mail -s “Alert! Car on Property!” me@site.com </a:t>
            </a:r>
          </a:p>
        </p:txBody>
      </p:sp>
      <p:grpSp>
        <p:nvGrpSpPr>
          <p:cNvPr id="34" name="Group 33"/>
          <p:cNvGrpSpPr/>
          <p:nvPr/>
        </p:nvGrpSpPr>
        <p:grpSpPr>
          <a:xfrm>
            <a:off x="825215" y="1558355"/>
            <a:ext cx="7228450" cy="745195"/>
            <a:chOff x="339792" y="853671"/>
            <a:chExt cx="10739622" cy="110716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8264" y="857999"/>
              <a:ext cx="635267" cy="731519"/>
            </a:xfrm>
            <a:prstGeom prst="rect">
              <a:avLst/>
            </a:prstGeom>
          </p:spPr>
        </p:pic>
        <p:sp>
          <p:nvSpPr>
            <p:cNvPr id="7" name="TextBox 6"/>
            <p:cNvSpPr txBox="1"/>
            <p:nvPr/>
          </p:nvSpPr>
          <p:spPr>
            <a:xfrm>
              <a:off x="8194417"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Ruby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821" y="858001"/>
              <a:ext cx="635267" cy="731519"/>
            </a:xfrm>
            <a:prstGeom prst="rect">
              <a:avLst/>
            </a:prstGeom>
          </p:spPr>
        </p:pic>
        <p:sp>
          <p:nvSpPr>
            <p:cNvPr id="9" name="TextBox 8"/>
            <p:cNvSpPr txBox="1"/>
            <p:nvPr/>
          </p:nvSpPr>
          <p:spPr>
            <a:xfrm>
              <a:off x="1322974" y="1619625"/>
              <a:ext cx="822961" cy="320039"/>
            </a:xfrm>
            <a:prstGeom prst="rect">
              <a:avLst/>
            </a:prstGeom>
            <a:noFill/>
          </p:spPr>
          <p:txBody>
            <a:bodyPr wrap="none" lIns="0" tIns="0" rIns="0" bIns="0" rtlCol="0" anchor="t">
              <a:noAutofit/>
            </a:bodyPr>
            <a:lstStyle/>
            <a:p>
              <a:pPr algn="ctr"/>
              <a:r>
                <a:rPr lang="en-US" sz="1000" dirty="0">
                  <a:latin typeface="+mj-lt"/>
                  <a:cs typeface="Helvetica Neue"/>
                </a:rPr>
                <a:t>iOS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045" y="858000"/>
              <a:ext cx="635267" cy="731519"/>
            </a:xfrm>
            <a:prstGeom prst="rect">
              <a:avLst/>
            </a:prstGeom>
          </p:spPr>
        </p:pic>
        <p:sp>
          <p:nvSpPr>
            <p:cNvPr id="11" name="TextBox 10"/>
            <p:cNvSpPr txBox="1"/>
            <p:nvPr/>
          </p:nvSpPr>
          <p:spPr>
            <a:xfrm>
              <a:off x="7204423" y="1619497"/>
              <a:ext cx="822959" cy="320039"/>
            </a:xfrm>
            <a:prstGeom prst="rect">
              <a:avLst/>
            </a:prstGeom>
            <a:noFill/>
          </p:spPr>
          <p:txBody>
            <a:bodyPr wrap="none" lIns="0" tIns="0" rIns="0" bIns="0" rtlCol="0" anchor="t">
              <a:noAutofit/>
            </a:bodyPr>
            <a:lstStyle/>
            <a:p>
              <a:pPr algn="ctr"/>
              <a:r>
                <a:rPr lang="en-US" sz="1000" dirty="0">
                  <a:latin typeface="+mj-lt"/>
                  <a:cs typeface="Helvetica Neue"/>
                </a:rPr>
                <a:t>Python</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639" y="879174"/>
              <a:ext cx="635267" cy="731519"/>
            </a:xfrm>
            <a:prstGeom prst="rect">
              <a:avLst/>
            </a:prstGeom>
          </p:spPr>
        </p:pic>
        <p:sp>
          <p:nvSpPr>
            <p:cNvPr id="13" name="TextBox 12"/>
            <p:cNvSpPr txBox="1"/>
            <p:nvPr/>
          </p:nvSpPr>
          <p:spPr>
            <a:xfrm>
              <a:off x="339792" y="1640799"/>
              <a:ext cx="822961" cy="320039"/>
            </a:xfrm>
            <a:prstGeom prst="rect">
              <a:avLst/>
            </a:prstGeom>
            <a:noFill/>
          </p:spPr>
          <p:txBody>
            <a:bodyPr wrap="none" lIns="0" tIns="0" rIns="0" bIns="0" rtlCol="0" anchor="t">
              <a:noAutofit/>
            </a:bodyPr>
            <a:lstStyle/>
            <a:p>
              <a:pPr algn="ctr"/>
              <a:r>
                <a:rPr lang="en-US" sz="1000" dirty="0">
                  <a:latin typeface="+mj-lt"/>
                  <a:cs typeface="Helvetica Neue"/>
                </a:rPr>
                <a:t>Android</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134" y="870573"/>
              <a:ext cx="635267" cy="731519"/>
            </a:xfrm>
            <a:prstGeom prst="rect">
              <a:avLst/>
            </a:prstGeom>
          </p:spPr>
        </p:pic>
        <p:sp>
          <p:nvSpPr>
            <p:cNvPr id="15" name="TextBox 14"/>
            <p:cNvSpPr txBox="1"/>
            <p:nvPr/>
          </p:nvSpPr>
          <p:spPr>
            <a:xfrm>
              <a:off x="5250287"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Node.js</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7957" y="875311"/>
              <a:ext cx="635267" cy="731519"/>
            </a:xfrm>
            <a:prstGeom prst="rect">
              <a:avLst/>
            </a:prstGeom>
          </p:spPr>
        </p:pic>
        <p:sp>
          <p:nvSpPr>
            <p:cNvPr id="19" name="TextBox 18"/>
            <p:cNvSpPr txBox="1"/>
            <p:nvPr/>
          </p:nvSpPr>
          <p:spPr>
            <a:xfrm>
              <a:off x="4274110" y="1624236"/>
              <a:ext cx="822961" cy="320039"/>
            </a:xfrm>
            <a:prstGeom prst="rect">
              <a:avLst/>
            </a:prstGeom>
            <a:noFill/>
          </p:spPr>
          <p:txBody>
            <a:bodyPr wrap="none" lIns="0" tIns="0" rIns="0" bIns="0" rtlCol="0" anchor="t">
              <a:noAutofit/>
            </a:bodyPr>
            <a:lstStyle/>
            <a:p>
              <a:pPr algn="ctr"/>
              <a:r>
                <a:rPr lang="en-US" sz="1000" dirty="0">
                  <a:latin typeface="+mj-lt"/>
                  <a:cs typeface="Helvetica Neue"/>
                </a:rPr>
                <a:t>.NET</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6355" y="870573"/>
              <a:ext cx="635267" cy="731519"/>
            </a:xfrm>
            <a:prstGeom prst="rect">
              <a:avLst/>
            </a:prstGeom>
          </p:spPr>
        </p:pic>
        <p:sp>
          <p:nvSpPr>
            <p:cNvPr id="23" name="TextBox 22"/>
            <p:cNvSpPr txBox="1"/>
            <p:nvPr/>
          </p:nvSpPr>
          <p:spPr>
            <a:xfrm>
              <a:off x="6252508"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PHP</a:t>
              </a: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700" y="870573"/>
              <a:ext cx="652436" cy="731519"/>
            </a:xfrm>
            <a:prstGeom prst="rect">
              <a:avLst/>
            </a:prstGeom>
          </p:spPr>
        </p:pic>
        <p:sp>
          <p:nvSpPr>
            <p:cNvPr id="27" name="TextBox 26"/>
            <p:cNvSpPr txBox="1"/>
            <p:nvPr/>
          </p:nvSpPr>
          <p:spPr>
            <a:xfrm>
              <a:off x="10256455"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AWS CLI</a:t>
              </a:r>
            </a:p>
          </p:txBody>
        </p:sp>
        <p:sp>
          <p:nvSpPr>
            <p:cNvPr id="28" name="TextBox 27"/>
            <p:cNvSpPr txBox="1"/>
            <p:nvPr/>
          </p:nvSpPr>
          <p:spPr>
            <a:xfrm>
              <a:off x="3296151"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JavaScript</a:t>
              </a: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7771" y="862665"/>
              <a:ext cx="659718" cy="759675"/>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0002" y="858001"/>
              <a:ext cx="635267" cy="731519"/>
            </a:xfrm>
            <a:prstGeom prst="rect">
              <a:avLst/>
            </a:prstGeom>
          </p:spPr>
        </p:pic>
        <p:sp>
          <p:nvSpPr>
            <p:cNvPr id="31" name="TextBox 30"/>
            <p:cNvSpPr txBox="1"/>
            <p:nvPr/>
          </p:nvSpPr>
          <p:spPr>
            <a:xfrm>
              <a:off x="2306155" y="1606925"/>
              <a:ext cx="822961" cy="320039"/>
            </a:xfrm>
            <a:prstGeom prst="rect">
              <a:avLst/>
            </a:prstGeom>
            <a:noFill/>
          </p:spPr>
          <p:txBody>
            <a:bodyPr wrap="none" lIns="0" tIns="0" rIns="0" bIns="0" rtlCol="0" anchor="t">
              <a:noAutofit/>
            </a:bodyPr>
            <a:lstStyle/>
            <a:p>
              <a:pPr algn="ctr"/>
              <a:r>
                <a:rPr lang="en-US" sz="1000" dirty="0">
                  <a:latin typeface="+mj-lt"/>
                  <a:cs typeface="Helvetica Neue"/>
                </a:rPr>
                <a:t>Java</a:t>
              </a:r>
            </a:p>
          </p:txBody>
        </p:sp>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0483" y="853671"/>
              <a:ext cx="635265" cy="731519"/>
            </a:xfrm>
            <a:prstGeom prst="rect">
              <a:avLst/>
            </a:prstGeom>
          </p:spPr>
        </p:pic>
        <p:sp>
          <p:nvSpPr>
            <p:cNvPr id="33" name="TextBox 32"/>
            <p:cNvSpPr txBox="1"/>
            <p:nvPr/>
          </p:nvSpPr>
          <p:spPr>
            <a:xfrm>
              <a:off x="9198677"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Xamarin</a:t>
              </a:r>
            </a:p>
          </p:txBody>
        </p:sp>
      </p:grpSp>
      <p:sp>
        <p:nvSpPr>
          <p:cNvPr id="35" name="TextBox 34"/>
          <p:cNvSpPr txBox="1"/>
          <p:nvPr/>
        </p:nvSpPr>
        <p:spPr>
          <a:xfrm>
            <a:off x="0" y="2563382"/>
            <a:ext cx="9143999" cy="369332"/>
          </a:xfrm>
          <a:prstGeom prst="rect">
            <a:avLst/>
          </a:prstGeom>
          <a:noFill/>
        </p:spPr>
        <p:txBody>
          <a:bodyPr wrap="square" rtlCol="0">
            <a:spAutoFit/>
          </a:bodyPr>
          <a:lstStyle/>
          <a:p>
            <a:pPr algn="ctr" defTabSz="457200"/>
            <a:r>
              <a:rPr lang="en-US" dirty="0">
                <a:solidFill>
                  <a:prstClr val="white"/>
                </a:solidFill>
                <a:ea typeface=""/>
                <a:cs typeface=""/>
              </a:rPr>
              <a:t>or use the </a:t>
            </a:r>
            <a:r>
              <a:rPr lang="en-US" dirty="0">
                <a:solidFill>
                  <a:schemeClr val="accent2"/>
                </a:solidFill>
                <a:ea typeface=""/>
                <a:cs typeface=""/>
              </a:rPr>
              <a:t>AWS CLI</a:t>
            </a:r>
            <a:endParaRPr lang="en-US" kern="1200" dirty="0">
              <a:solidFill>
                <a:schemeClr val="accent2"/>
              </a:solidFill>
              <a:ea typeface=""/>
              <a:cs typeface=""/>
            </a:endParaRPr>
          </a:p>
        </p:txBody>
      </p:sp>
      <p:pic>
        <p:nvPicPr>
          <p:cNvPr id="37" name="Picture 3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287109" y="4648125"/>
            <a:ext cx="710243" cy="314274"/>
          </a:xfrm>
          <a:prstGeom prst="rect">
            <a:avLst/>
          </a:prstGeom>
        </p:spPr>
      </p:pic>
      <p:sp>
        <p:nvSpPr>
          <p:cNvPr id="36" name="TextBox 35"/>
          <p:cNvSpPr txBox="1"/>
          <p:nvPr/>
        </p:nvSpPr>
        <p:spPr>
          <a:xfrm>
            <a:off x="0" y="4070527"/>
            <a:ext cx="9144000" cy="369332"/>
          </a:xfrm>
          <a:prstGeom prst="rect">
            <a:avLst/>
          </a:prstGeom>
          <a:noFill/>
        </p:spPr>
        <p:txBody>
          <a:bodyPr wrap="square" rtlCol="0">
            <a:spAutoFit/>
          </a:bodyPr>
          <a:lstStyle/>
          <a:p>
            <a:pPr algn="ctr" defTabSz="457200"/>
            <a:r>
              <a:rPr lang="en-US" dirty="0">
                <a:solidFill>
                  <a:prstClr val="white"/>
                </a:solidFill>
                <a:ea typeface=""/>
                <a:cs typeface=""/>
              </a:rPr>
              <a:t>or use the </a:t>
            </a:r>
            <a:r>
              <a:rPr lang="en-US" dirty="0">
                <a:solidFill>
                  <a:schemeClr val="accent2"/>
                </a:solidFill>
                <a:ea typeface=""/>
                <a:cs typeface=""/>
              </a:rPr>
              <a:t>rich console</a:t>
            </a:r>
            <a:endParaRPr lang="en-US" kern="1200" dirty="0">
              <a:solidFill>
                <a:schemeClr val="accent2"/>
              </a:solidFill>
              <a:ea typeface=""/>
              <a:cs typeface=""/>
            </a:endParaRPr>
          </a:p>
        </p:txBody>
      </p:sp>
      <p:sp>
        <p:nvSpPr>
          <p:cNvPr id="3" name="Rectangle 2"/>
          <p:cNvSpPr/>
          <p:nvPr/>
        </p:nvSpPr>
        <p:spPr>
          <a:xfrm>
            <a:off x="0" y="4399578"/>
            <a:ext cx="9143999" cy="369332"/>
          </a:xfrm>
          <a:prstGeom prst="rect">
            <a:avLst/>
          </a:prstGeom>
        </p:spPr>
        <p:txBody>
          <a:bodyPr wrap="square">
            <a:spAutoFit/>
          </a:bodyPr>
          <a:lstStyle/>
          <a:p>
            <a:pPr algn="ctr"/>
            <a:r>
              <a:rPr lang="en-US" dirty="0">
                <a:latin typeface="+mj-lt"/>
                <a:hlinkClick r:id="rId14"/>
              </a:rPr>
              <a:t>https://console.aws.amazon.com/rekognition/home</a:t>
            </a:r>
            <a:endParaRPr lang="en-US" dirty="0">
              <a:latin typeface="+mj-lt"/>
            </a:endParaRPr>
          </a:p>
        </p:txBody>
      </p:sp>
    </p:spTree>
    <p:extLst>
      <p:ext uri="{BB962C8B-B14F-4D97-AF65-F5344CB8AC3E}">
        <p14:creationId xmlns:p14="http://schemas.microsoft.com/office/powerpoint/2010/main" val="178766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Text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414017" y="3705086"/>
            <a:ext cx="1316736"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539266" y="3766658"/>
            <a:ext cx="107112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DetectText</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flipV="1">
            <a:off x="3745383" y="3929690"/>
            <a:ext cx="1707159" cy="4434"/>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78146" y="813385"/>
            <a:ext cx="3105316" cy="4229175"/>
            <a:chOff x="5456200" y="2679430"/>
            <a:chExt cx="3330377" cy="4229175"/>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4197527"/>
              <a:chOff x="5456200" y="2679430"/>
              <a:chExt cx="3330377" cy="4197527"/>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330377" cy="408298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3191214" cy="4093428"/>
            </a:xfrm>
            <a:prstGeom prst="rect">
              <a:avLst/>
            </a:prstGeom>
          </p:spPr>
          <p:txBody>
            <a:bodyPr wrap="square">
              <a:spAutoFit/>
            </a:bodyPr>
            <a:lstStyle/>
            <a:p>
              <a:r>
                <a:rPr lang="en-US" sz="1000" b="1" kern="0" dirty="0">
                  <a:solidFill>
                    <a:srgbClr val="00B0F0"/>
                  </a:solidFill>
                  <a:latin typeface="Courier New" charset="0"/>
                  <a:cs typeface="Courier New" charset="0"/>
                </a:rPr>
                <a:t>{</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TextDetections</a:t>
              </a:r>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"Confidence": number,</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DetectedText</a:t>
              </a:r>
              <a:r>
                <a:rPr lang="en-US" sz="1000" b="1" kern="0" dirty="0">
                  <a:solidFill>
                    <a:srgbClr val="00B0F0"/>
                  </a:solidFill>
                  <a:latin typeface="Courier New" charset="0"/>
                  <a:cs typeface="Courier New" charset="0"/>
                </a:rPr>
                <a:t>": "string",</a:t>
              </a:r>
            </a:p>
            <a:p>
              <a:r>
                <a:rPr lang="en-US" sz="1000" b="1" kern="0" dirty="0">
                  <a:solidFill>
                    <a:srgbClr val="00B0F0"/>
                  </a:solidFill>
                  <a:latin typeface="Courier New" charset="0"/>
                  <a:cs typeface="Courier New" charset="0"/>
                </a:rPr>
                <a:t>         "Geometry": { </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BoundingBox</a:t>
              </a:r>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"Height": number,</a:t>
              </a:r>
            </a:p>
            <a:p>
              <a:r>
                <a:rPr lang="en-US" sz="1000" b="1" kern="0" dirty="0">
                  <a:solidFill>
                    <a:srgbClr val="00B0F0"/>
                  </a:solidFill>
                  <a:latin typeface="Courier New" charset="0"/>
                  <a:cs typeface="Courier New" charset="0"/>
                </a:rPr>
                <a:t>               "Left": number,</a:t>
              </a:r>
            </a:p>
            <a:p>
              <a:r>
                <a:rPr lang="en-US" sz="1000" b="1" kern="0" dirty="0">
                  <a:solidFill>
                    <a:srgbClr val="00B0F0"/>
                  </a:solidFill>
                  <a:latin typeface="Courier New" charset="0"/>
                  <a:cs typeface="Courier New" charset="0"/>
                </a:rPr>
                <a:t>               "Top": number,</a:t>
              </a:r>
            </a:p>
            <a:p>
              <a:r>
                <a:rPr lang="en-US" sz="1000" b="1" kern="0" dirty="0">
                  <a:solidFill>
                    <a:srgbClr val="00B0F0"/>
                  </a:solidFill>
                  <a:latin typeface="Courier New" charset="0"/>
                  <a:cs typeface="Courier New" charset="0"/>
                </a:rPr>
                <a:t>               "Width": number</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"Polygon": [ </a:t>
              </a:r>
            </a:p>
            <a:p>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"X": number,</a:t>
              </a:r>
            </a:p>
            <a:p>
              <a:r>
                <a:rPr lang="en-US" sz="1000" b="1" kern="0" dirty="0">
                  <a:solidFill>
                    <a:srgbClr val="00B0F0"/>
                  </a:solidFill>
                  <a:latin typeface="Courier New" charset="0"/>
                  <a:cs typeface="Courier New" charset="0"/>
                </a:rPr>
                <a:t>                  "Y": number</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"Id": number,</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ParentId</a:t>
              </a:r>
              <a:r>
                <a:rPr lang="en-US" sz="1000" b="1" kern="0" dirty="0">
                  <a:solidFill>
                    <a:srgbClr val="00B0F0"/>
                  </a:solidFill>
                  <a:latin typeface="Courier New" charset="0"/>
                  <a:cs typeface="Courier New" charset="0"/>
                </a:rPr>
                <a:t>": number,</a:t>
              </a:r>
            </a:p>
            <a:p>
              <a:r>
                <a:rPr lang="en-US" sz="1000" b="1" kern="0" dirty="0">
                  <a:solidFill>
                    <a:srgbClr val="00B0F0"/>
                  </a:solidFill>
                  <a:latin typeface="Courier New" charset="0"/>
                  <a:cs typeface="Courier New" charset="0"/>
                </a:rPr>
                <a:t>         "Type": "string"</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a:t>
              </a:r>
            </a:p>
          </p:txBody>
        </p:sp>
      </p:grpSp>
      <p:pic>
        <p:nvPicPr>
          <p:cNvPr id="16" name="Picture 15">
            <a:extLst>
              <a:ext uri="{FF2B5EF4-FFF2-40B4-BE49-F238E27FC236}">
                <a16:creationId xmlns:a16="http://schemas.microsoft.com/office/drawing/2014/main" id="{19CF2908-CC2B-804F-88CA-00A70E7BE05A}"/>
              </a:ext>
            </a:extLst>
          </p:cNvPr>
          <p:cNvPicPr>
            <a:picLocks noChangeAspect="1"/>
          </p:cNvPicPr>
          <p:nvPr/>
        </p:nvPicPr>
        <p:blipFill>
          <a:blip r:embed="rId3"/>
          <a:stretch>
            <a:fillRect/>
          </a:stretch>
        </p:blipFill>
        <p:spPr>
          <a:xfrm>
            <a:off x="358734" y="2018105"/>
            <a:ext cx="789961" cy="425959"/>
          </a:xfrm>
          <a:prstGeom prst="rect">
            <a:avLst/>
          </a:prstGeom>
        </p:spPr>
      </p:pic>
    </p:spTree>
    <p:extLst>
      <p:ext uri="{BB962C8B-B14F-4D97-AF65-F5344CB8AC3E}">
        <p14:creationId xmlns:p14="http://schemas.microsoft.com/office/powerpoint/2010/main" val="9576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484A-34B3-D344-AF43-594366F6734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409270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quarter" idx="4294967295"/>
          </p:nvPr>
        </p:nvSpPr>
        <p:spPr>
          <a:xfrm>
            <a:off x="695325" y="977900"/>
            <a:ext cx="8448675" cy="3232150"/>
          </a:xfrm>
        </p:spPr>
        <p:txBody>
          <a:bodyPr/>
          <a:lstStyle/>
          <a:p>
            <a:pPr marL="285750" indent="-285750">
              <a:buFont typeface="Arial" panose="020B0604020202020204" pitchFamily="34" charset="0"/>
              <a:buChar char="•"/>
            </a:pPr>
            <a:r>
              <a:rPr lang="en-US" sz="1800" dirty="0">
                <a:solidFill>
                  <a:srgbClr val="FFFFFF"/>
                </a:solidFill>
                <a:hlinkClick r:id="rId2"/>
              </a:rPr>
              <a:t>Amazon Rekognition</a:t>
            </a:r>
            <a:endParaRPr lang="en-US" sz="18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800" dirty="0">
                <a:solidFill>
                  <a:srgbClr val="FFFFFF"/>
                </a:solidFill>
                <a:hlinkClick r:id="rId3"/>
              </a:rPr>
              <a:t>Amazon Rekognition</a:t>
            </a:r>
            <a:r>
              <a:rPr lang="en-US" sz="1800" dirty="0">
                <a:hlinkClick r:id="rId3"/>
              </a:rPr>
              <a:t> on AWS AI blog</a:t>
            </a:r>
            <a:endParaRPr lang="en-US" sz="1800" dirty="0"/>
          </a:p>
          <a:p>
            <a:pPr marL="285750" indent="-285750">
              <a:buFont typeface="Arial" panose="020B0604020202020204" pitchFamily="34" charset="0"/>
              <a:buChar char="•"/>
            </a:pPr>
            <a:r>
              <a:rPr lang="en-US" sz="1800" dirty="0">
                <a:hlinkClick r:id="rId4"/>
              </a:rPr>
              <a:t>Media Analysis Solution</a:t>
            </a:r>
            <a:endParaRPr lang="en-US" sz="1800" dirty="0"/>
          </a:p>
          <a:p>
            <a:pPr marL="285750" indent="-285750">
              <a:buFont typeface="Arial" panose="020B0604020202020204" pitchFamily="34" charset="0"/>
              <a:buChar char="•"/>
            </a:pPr>
            <a:r>
              <a:rPr lang="en-US" sz="1800" dirty="0">
                <a:hlinkClick r:id="rId5"/>
              </a:rPr>
              <a:t>Rekognition-Lambda-SQS</a:t>
            </a:r>
            <a:endParaRPr lang="en-US" sz="1800" dirty="0"/>
          </a:p>
          <a:p>
            <a:pPr marL="285750" indent="-285750">
              <a:buFont typeface="Arial" panose="020B0604020202020204" pitchFamily="34" charset="0"/>
              <a:buChar char="•"/>
            </a:pPr>
            <a:r>
              <a:rPr lang="en-US" sz="1800" dirty="0">
                <a:hlinkClick r:id="rId6"/>
              </a:rPr>
              <a:t>Custom Celebrities</a:t>
            </a:r>
            <a:endParaRPr lang="en-US" sz="1800" dirty="0"/>
          </a:p>
          <a:p>
            <a:pPr marL="285750" indent="-285750">
              <a:buFont typeface="Arial" panose="020B0604020202020204" pitchFamily="34" charset="0"/>
              <a:buChar char="•"/>
            </a:pPr>
            <a:r>
              <a:rPr lang="en-US" sz="1800" dirty="0">
                <a:hlinkClick r:id="rId7"/>
              </a:rPr>
              <a:t>Serverless Image Recognition processing backend</a:t>
            </a:r>
            <a:endParaRPr lang="en-US" sz="1800" dirty="0"/>
          </a:p>
          <a:p>
            <a:pPr marL="285750" indent="-285750">
              <a:buFont typeface="Arial" panose="020B0604020202020204" pitchFamily="34" charset="0"/>
              <a:buChar char="•"/>
            </a:pPr>
            <a:r>
              <a:rPr lang="en-US" sz="1800" dirty="0">
                <a:hlinkClick r:id="rId8"/>
              </a:rPr>
              <a:t>Policing user content</a:t>
            </a:r>
            <a:endParaRPr lang="en-US" sz="1800" dirty="0"/>
          </a:p>
          <a:p>
            <a:pPr marL="285750" indent="-285750">
              <a:buFont typeface="Arial" panose="020B0604020202020204" pitchFamily="34" charset="0"/>
              <a:buChar char="•"/>
            </a:pPr>
            <a:r>
              <a:rPr lang="en-US" sz="1800" dirty="0">
                <a:hlinkClick r:id="rId9"/>
              </a:rPr>
              <a:t>API Reference</a:t>
            </a:r>
            <a:endParaRPr lang="en-US" sz="1800" dirty="0"/>
          </a:p>
          <a:p>
            <a:pPr marL="1028700" lvl="1">
              <a:buFont typeface="Arial" panose="020B0604020202020204" pitchFamily="34" charset="0"/>
              <a:buChar char="•"/>
            </a:pPr>
            <a:r>
              <a:rPr lang="en-US" sz="1400" dirty="0">
                <a:hlinkClick r:id="rId10"/>
              </a:rPr>
              <a:t>Actions</a:t>
            </a:r>
            <a:endParaRPr lang="en-US" sz="1400" dirty="0"/>
          </a:p>
          <a:p>
            <a:pPr marL="1028700" lvl="1">
              <a:buFont typeface="Arial" panose="020B0604020202020204" pitchFamily="34" charset="0"/>
              <a:buChar char="•"/>
            </a:pPr>
            <a:r>
              <a:rPr lang="en-US" sz="1400" dirty="0">
                <a:hlinkClick r:id="rId11"/>
              </a:rPr>
              <a:t>Data Types</a:t>
            </a:r>
            <a:endParaRPr lang="en-US" sz="1200" dirty="0"/>
          </a:p>
          <a:p>
            <a:endParaRPr lang="en-US" dirty="0"/>
          </a:p>
        </p:txBody>
      </p:sp>
    </p:spTree>
    <p:extLst>
      <p:ext uri="{BB962C8B-B14F-4D97-AF65-F5344CB8AC3E}">
        <p14:creationId xmlns:p14="http://schemas.microsoft.com/office/powerpoint/2010/main" val="149302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Text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DetectText</a:t>
            </a:r>
            <a:endParaRPr lang="en-US" dirty="0"/>
          </a:p>
        </p:txBody>
      </p:sp>
    </p:spTree>
    <p:extLst>
      <p:ext uri="{BB962C8B-B14F-4D97-AF65-F5344CB8AC3E}">
        <p14:creationId xmlns:p14="http://schemas.microsoft.com/office/powerpoint/2010/main" val="324529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16600" y="4081485"/>
            <a:ext cx="5988314" cy="523220"/>
          </a:xfrm>
          <a:prstGeom prst="rect">
            <a:avLst/>
          </a:prstGeom>
          <a:noFill/>
        </p:spPr>
        <p:txBody>
          <a:bodyPr wrap="square" rtlCol="0">
            <a:spAutoFit/>
          </a:bodyPr>
          <a:lstStyle/>
          <a:p>
            <a:pPr algn="ctr"/>
            <a:r>
              <a:rPr lang="en-US" sz="1400" dirty="0">
                <a:solidFill>
                  <a:schemeClr val="accent6"/>
                </a:solidFill>
                <a:latin typeface="Amazon Ember Regular"/>
              </a:rPr>
              <a:t>Object and scene detection makes it easy for you to add features that search, filter, and curate large image libraries.</a:t>
            </a:r>
          </a:p>
        </p:txBody>
      </p:sp>
      <p:sp>
        <p:nvSpPr>
          <p:cNvPr id="121" name="TextBox 120"/>
          <p:cNvSpPr txBox="1"/>
          <p:nvPr/>
        </p:nvSpPr>
        <p:spPr>
          <a:xfrm>
            <a:off x="336789" y="552985"/>
            <a:ext cx="4791696" cy="338554"/>
          </a:xfrm>
          <a:prstGeom prst="rect">
            <a:avLst/>
          </a:prstGeom>
          <a:noFill/>
        </p:spPr>
        <p:txBody>
          <a:bodyPr wrap="none" rtlCol="0">
            <a:spAutoFit/>
          </a:bodyPr>
          <a:lstStyle/>
          <a:p>
            <a:r>
              <a:rPr lang="en-US" sz="1600" dirty="0">
                <a:solidFill>
                  <a:schemeClr val="bg1">
                    <a:lumMod val="60000"/>
                    <a:lumOff val="40000"/>
                  </a:schemeClr>
                </a:solidFill>
                <a:latin typeface="Amazon Ember Regular"/>
              </a:rPr>
              <a:t>Identify objects and scenes with confidence scores</a:t>
            </a:r>
          </a:p>
        </p:txBody>
      </p:sp>
      <p:grpSp>
        <p:nvGrpSpPr>
          <p:cNvPr id="6" name="Group 5"/>
          <p:cNvGrpSpPr/>
          <p:nvPr/>
        </p:nvGrpSpPr>
        <p:grpSpPr>
          <a:xfrm>
            <a:off x="466111" y="1255924"/>
            <a:ext cx="8143259" cy="2511679"/>
            <a:chOff x="466111" y="1255924"/>
            <a:chExt cx="8143259" cy="2511679"/>
          </a:xfrm>
        </p:grpSpPr>
        <p:grpSp>
          <p:nvGrpSpPr>
            <p:cNvPr id="3" name="Group 2"/>
            <p:cNvGrpSpPr/>
            <p:nvPr/>
          </p:nvGrpSpPr>
          <p:grpSpPr>
            <a:xfrm>
              <a:off x="466111" y="1255924"/>
              <a:ext cx="3972544" cy="2511679"/>
              <a:chOff x="466111" y="1255924"/>
              <a:chExt cx="3972544" cy="2511679"/>
            </a:xfrm>
          </p:grpSpPr>
          <p:pic>
            <p:nvPicPr>
              <p:cNvPr id="89" name="Picture 88"/>
              <p:cNvPicPr>
                <a:picLocks noChangeAspect="1"/>
              </p:cNvPicPr>
              <p:nvPr/>
            </p:nvPicPr>
            <p:blipFill rotWithShape="1">
              <a:blip r:embed="rId3">
                <a:extLst>
                  <a:ext uri="{28A0092B-C50C-407E-A947-70E740481C1C}">
                    <a14:useLocalDpi xmlns:a14="http://schemas.microsoft.com/office/drawing/2010/main" val="0"/>
                  </a:ext>
                </a:extLst>
              </a:blip>
              <a:srcRect l="5304" t="624" r="7560" b="-4"/>
              <a:stretch/>
            </p:blipFill>
            <p:spPr>
              <a:xfrm>
                <a:off x="474525" y="1255924"/>
                <a:ext cx="3964130" cy="2511679"/>
              </a:xfrm>
              <a:prstGeom prst="rect">
                <a:avLst/>
              </a:prstGeom>
              <a:ln>
                <a:noFill/>
              </a:ln>
              <a:effectLst>
                <a:outerShdw blurRad="292100" dist="139700" dir="2700000" algn="tl" rotWithShape="0">
                  <a:srgbClr val="333333">
                    <a:alpha val="65000"/>
                  </a:srgbClr>
                </a:outerShdw>
              </a:effectLst>
            </p:spPr>
          </p:pic>
          <p:grpSp>
            <p:nvGrpSpPr>
              <p:cNvPr id="91" name="Group 90"/>
              <p:cNvGrpSpPr/>
              <p:nvPr/>
            </p:nvGrpSpPr>
            <p:grpSpPr>
              <a:xfrm>
                <a:off x="1008411" y="1748536"/>
                <a:ext cx="1013632" cy="345499"/>
                <a:chOff x="1558111" y="1553260"/>
                <a:chExt cx="2037340" cy="694432"/>
              </a:xfrm>
            </p:grpSpPr>
            <p:sp>
              <p:nvSpPr>
                <p:cNvPr id="92" name="Pentagon 91"/>
                <p:cNvSpPr/>
                <p:nvPr/>
              </p:nvSpPr>
              <p:spPr>
                <a:xfrm rot="10800000">
                  <a:off x="1748450" y="1553260"/>
                  <a:ext cx="1714917" cy="693150"/>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sp>
              <p:nvSpPr>
                <p:cNvPr id="93" name="TextBox 92"/>
                <p:cNvSpPr txBox="1"/>
                <p:nvPr/>
              </p:nvSpPr>
              <p:spPr>
                <a:xfrm>
                  <a:off x="1977547" y="1567219"/>
                  <a:ext cx="1617904" cy="680473"/>
                </a:xfrm>
                <a:prstGeom prst="rect">
                  <a:avLst/>
                </a:prstGeom>
                <a:noFill/>
              </p:spPr>
              <p:txBody>
                <a:bodyPr wrap="square" rtlCol="0">
                  <a:spAutoFit/>
                </a:bodyPr>
                <a:lstStyle/>
                <a:p>
                  <a:r>
                    <a:rPr lang="en-US" sz="800" dirty="0"/>
                    <a:t>Flower Arrangement</a:t>
                  </a:r>
                </a:p>
              </p:txBody>
            </p:sp>
            <p:grpSp>
              <p:nvGrpSpPr>
                <p:cNvPr id="94" name="Group 93"/>
                <p:cNvGrpSpPr/>
                <p:nvPr/>
              </p:nvGrpSpPr>
              <p:grpSpPr>
                <a:xfrm>
                  <a:off x="1558111" y="1780506"/>
                  <a:ext cx="261838" cy="261838"/>
                  <a:chOff x="1558111" y="1780506"/>
                  <a:chExt cx="261838" cy="261838"/>
                </a:xfrm>
              </p:grpSpPr>
              <p:sp>
                <p:nvSpPr>
                  <p:cNvPr id="95" name="Oval 94"/>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96" name="Oval 95"/>
                  <p:cNvSpPr/>
                  <p:nvPr/>
                </p:nvSpPr>
                <p:spPr>
                  <a:xfrm>
                    <a:off x="1619111" y="1841506"/>
                    <a:ext cx="137722" cy="137723"/>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97" name="Group 96"/>
              <p:cNvGrpSpPr/>
              <p:nvPr/>
            </p:nvGrpSpPr>
            <p:grpSpPr>
              <a:xfrm>
                <a:off x="3030496" y="2529659"/>
                <a:ext cx="563955" cy="217241"/>
                <a:chOff x="5949312" y="3061944"/>
                <a:chExt cx="1133517" cy="436641"/>
              </a:xfrm>
            </p:grpSpPr>
            <p:grpSp>
              <p:nvGrpSpPr>
                <p:cNvPr id="98" name="Group 97"/>
                <p:cNvGrpSpPr/>
                <p:nvPr/>
              </p:nvGrpSpPr>
              <p:grpSpPr>
                <a:xfrm>
                  <a:off x="6820991" y="3121626"/>
                  <a:ext cx="261838" cy="261838"/>
                  <a:chOff x="1558111" y="1780506"/>
                  <a:chExt cx="261838" cy="261838"/>
                </a:xfrm>
              </p:grpSpPr>
              <p:sp>
                <p:nvSpPr>
                  <p:cNvPr id="101" name="Oval 100"/>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2" name="Oval 101"/>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99" name="Pentagon 98"/>
                <p:cNvSpPr/>
                <p:nvPr/>
              </p:nvSpPr>
              <p:spPr>
                <a:xfrm>
                  <a:off x="5974080" y="3061944"/>
                  <a:ext cx="973964"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00" name="TextBox 99"/>
                <p:cNvSpPr txBox="1"/>
                <p:nvPr/>
              </p:nvSpPr>
              <p:spPr>
                <a:xfrm>
                  <a:off x="5949312" y="3065556"/>
                  <a:ext cx="1043959" cy="433029"/>
                </a:xfrm>
                <a:prstGeom prst="rect">
                  <a:avLst/>
                </a:prstGeom>
                <a:noFill/>
              </p:spPr>
              <p:txBody>
                <a:bodyPr wrap="square" rtlCol="0">
                  <a:spAutoFit/>
                </a:bodyPr>
                <a:lstStyle/>
                <a:p>
                  <a:r>
                    <a:rPr lang="en-US" sz="800" dirty="0"/>
                    <a:t>Chair</a:t>
                  </a:r>
                </a:p>
              </p:txBody>
            </p:sp>
          </p:grpSp>
          <p:grpSp>
            <p:nvGrpSpPr>
              <p:cNvPr id="103" name="Group 102"/>
              <p:cNvGrpSpPr/>
              <p:nvPr/>
            </p:nvGrpSpPr>
            <p:grpSpPr>
              <a:xfrm>
                <a:off x="1357198" y="2449859"/>
                <a:ext cx="928290" cy="215444"/>
                <a:chOff x="1740991" y="2912078"/>
                <a:chExt cx="1865808" cy="433030"/>
              </a:xfrm>
            </p:grpSpPr>
            <p:sp>
              <p:nvSpPr>
                <p:cNvPr id="104" name="Pentagon 103"/>
                <p:cNvSpPr/>
                <p:nvPr/>
              </p:nvSpPr>
              <p:spPr>
                <a:xfrm rot="10800000">
                  <a:off x="1899907" y="2919704"/>
                  <a:ext cx="1706892"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05" name="TextBox 104"/>
                <p:cNvSpPr txBox="1"/>
                <p:nvPr/>
              </p:nvSpPr>
              <p:spPr>
                <a:xfrm>
                  <a:off x="1997888" y="2912078"/>
                  <a:ext cx="1601087" cy="433030"/>
                </a:xfrm>
                <a:prstGeom prst="rect">
                  <a:avLst/>
                </a:prstGeom>
                <a:noFill/>
              </p:spPr>
              <p:txBody>
                <a:bodyPr wrap="square" rtlCol="0">
                  <a:spAutoFit/>
                </a:bodyPr>
                <a:lstStyle/>
                <a:p>
                  <a:r>
                    <a:rPr lang="en-US" sz="800" dirty="0"/>
                    <a:t>Coffee Table</a:t>
                  </a:r>
                </a:p>
              </p:txBody>
            </p:sp>
            <p:grpSp>
              <p:nvGrpSpPr>
                <p:cNvPr id="106" name="Group 105"/>
                <p:cNvGrpSpPr/>
                <p:nvPr/>
              </p:nvGrpSpPr>
              <p:grpSpPr>
                <a:xfrm>
                  <a:off x="1740991" y="2999706"/>
                  <a:ext cx="261838" cy="261838"/>
                  <a:chOff x="1558111" y="1780506"/>
                  <a:chExt cx="261838" cy="261838"/>
                </a:xfrm>
              </p:grpSpPr>
              <p:sp>
                <p:nvSpPr>
                  <p:cNvPr id="107" name="Oval 106"/>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8" name="Oval 107"/>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sp>
            <p:nvSpPr>
              <p:cNvPr id="111" name="TextBox 110"/>
              <p:cNvSpPr txBox="1"/>
              <p:nvPr/>
            </p:nvSpPr>
            <p:spPr>
              <a:xfrm>
                <a:off x="1503492" y="1338321"/>
                <a:ext cx="759622" cy="215444"/>
              </a:xfrm>
              <a:prstGeom prst="rect">
                <a:avLst/>
              </a:prstGeom>
              <a:solidFill>
                <a:schemeClr val="bg1"/>
              </a:solidFill>
            </p:spPr>
            <p:txBody>
              <a:bodyPr wrap="square" rtlCol="0">
                <a:spAutoFit/>
              </a:bodyPr>
              <a:lstStyle/>
              <a:p>
                <a:pPr algn="ctr"/>
                <a:r>
                  <a:rPr lang="en-US" sz="800" dirty="0"/>
                  <a:t>Living Room</a:t>
                </a:r>
              </a:p>
            </p:txBody>
          </p:sp>
          <p:sp>
            <p:nvSpPr>
              <p:cNvPr id="117" name="TextBox 116"/>
              <p:cNvSpPr txBox="1"/>
              <p:nvPr/>
            </p:nvSpPr>
            <p:spPr>
              <a:xfrm>
                <a:off x="3690049" y="1331396"/>
                <a:ext cx="602126" cy="215444"/>
              </a:xfrm>
              <a:prstGeom prst="rect">
                <a:avLst/>
              </a:prstGeom>
              <a:solidFill>
                <a:schemeClr val="bg1"/>
              </a:solidFill>
            </p:spPr>
            <p:txBody>
              <a:bodyPr wrap="square" rtlCol="0">
                <a:spAutoFit/>
              </a:bodyPr>
              <a:lstStyle/>
              <a:p>
                <a:pPr algn="ctr"/>
                <a:r>
                  <a:rPr lang="en-US" sz="800" dirty="0"/>
                  <a:t>Indoors</a:t>
                </a:r>
              </a:p>
            </p:txBody>
          </p:sp>
          <p:grpSp>
            <p:nvGrpSpPr>
              <p:cNvPr id="122" name="Group 121"/>
              <p:cNvGrpSpPr/>
              <p:nvPr/>
            </p:nvGrpSpPr>
            <p:grpSpPr>
              <a:xfrm>
                <a:off x="1175563" y="3278193"/>
                <a:ext cx="791002" cy="215444"/>
                <a:chOff x="2988995" y="3796581"/>
                <a:chExt cx="1589867" cy="433030"/>
              </a:xfrm>
            </p:grpSpPr>
            <p:sp>
              <p:nvSpPr>
                <p:cNvPr id="123" name="Pentagon 122"/>
                <p:cNvSpPr/>
                <p:nvPr/>
              </p:nvSpPr>
              <p:spPr>
                <a:xfrm rot="10800000">
                  <a:off x="3139439" y="3803624"/>
                  <a:ext cx="1308903"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24" name="TextBox 123"/>
                <p:cNvSpPr txBox="1"/>
                <p:nvPr/>
              </p:nvSpPr>
              <p:spPr>
                <a:xfrm>
                  <a:off x="3250378" y="3796581"/>
                  <a:ext cx="1328484" cy="433030"/>
                </a:xfrm>
                <a:prstGeom prst="rect">
                  <a:avLst/>
                </a:prstGeom>
                <a:noFill/>
              </p:spPr>
              <p:txBody>
                <a:bodyPr wrap="square" rtlCol="0">
                  <a:spAutoFit/>
                </a:bodyPr>
                <a:lstStyle/>
                <a:p>
                  <a:r>
                    <a:rPr lang="en-US" sz="800" dirty="0"/>
                    <a:t>Furniture</a:t>
                  </a:r>
                </a:p>
              </p:txBody>
            </p:sp>
            <p:grpSp>
              <p:nvGrpSpPr>
                <p:cNvPr id="128" name="Group 127"/>
                <p:cNvGrpSpPr/>
                <p:nvPr/>
              </p:nvGrpSpPr>
              <p:grpSpPr>
                <a:xfrm>
                  <a:off x="2988995" y="3883626"/>
                  <a:ext cx="263514" cy="261838"/>
                  <a:chOff x="1558111" y="1780506"/>
                  <a:chExt cx="261838" cy="261838"/>
                </a:xfrm>
              </p:grpSpPr>
              <p:sp>
                <p:nvSpPr>
                  <p:cNvPr id="129" name="Oval 128"/>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0" name="Oval 129"/>
                  <p:cNvSpPr/>
                  <p:nvPr/>
                </p:nvSpPr>
                <p:spPr>
                  <a:xfrm>
                    <a:off x="1619110" y="1841506"/>
                    <a:ext cx="137722" cy="137721"/>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131" name="Group 130"/>
              <p:cNvGrpSpPr/>
              <p:nvPr/>
            </p:nvGrpSpPr>
            <p:grpSpPr>
              <a:xfrm>
                <a:off x="2431247" y="1812813"/>
                <a:ext cx="688142" cy="215444"/>
                <a:chOff x="1558111" y="1686420"/>
                <a:chExt cx="1383124" cy="433030"/>
              </a:xfrm>
            </p:grpSpPr>
            <p:sp>
              <p:nvSpPr>
                <p:cNvPr id="132" name="Pentagon 131"/>
                <p:cNvSpPr/>
                <p:nvPr/>
              </p:nvSpPr>
              <p:spPr>
                <a:xfrm rot="10800000">
                  <a:off x="1717029" y="1700504"/>
                  <a:ext cx="1224206"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sp>
              <p:nvSpPr>
                <p:cNvPr id="133" name="TextBox 132"/>
                <p:cNvSpPr txBox="1"/>
                <p:nvPr/>
              </p:nvSpPr>
              <p:spPr>
                <a:xfrm>
                  <a:off x="1814045" y="1686420"/>
                  <a:ext cx="1127190" cy="433030"/>
                </a:xfrm>
                <a:prstGeom prst="rect">
                  <a:avLst/>
                </a:prstGeom>
                <a:noFill/>
              </p:spPr>
              <p:txBody>
                <a:bodyPr wrap="square" rtlCol="0">
                  <a:spAutoFit/>
                </a:bodyPr>
                <a:lstStyle/>
                <a:p>
                  <a:r>
                    <a:rPr lang="en-US" sz="800" dirty="0"/>
                    <a:t>Cushion</a:t>
                  </a:r>
                </a:p>
              </p:txBody>
            </p:sp>
            <p:grpSp>
              <p:nvGrpSpPr>
                <p:cNvPr id="134" name="Group 133"/>
                <p:cNvGrpSpPr/>
                <p:nvPr/>
              </p:nvGrpSpPr>
              <p:grpSpPr>
                <a:xfrm>
                  <a:off x="1558111" y="1780506"/>
                  <a:ext cx="261838" cy="261838"/>
                  <a:chOff x="1558111" y="1780506"/>
                  <a:chExt cx="261838" cy="261838"/>
                </a:xfrm>
              </p:grpSpPr>
              <p:sp>
                <p:nvSpPr>
                  <p:cNvPr id="135" name="Oval 134"/>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6" name="Oval 135"/>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137" name="Group 136"/>
              <p:cNvGrpSpPr/>
              <p:nvPr/>
            </p:nvGrpSpPr>
            <p:grpSpPr>
              <a:xfrm>
                <a:off x="466111" y="2327038"/>
                <a:ext cx="563955" cy="217241"/>
                <a:chOff x="5949312" y="3061944"/>
                <a:chExt cx="1133517" cy="436641"/>
              </a:xfrm>
            </p:grpSpPr>
            <p:grpSp>
              <p:nvGrpSpPr>
                <p:cNvPr id="138" name="Group 137"/>
                <p:cNvGrpSpPr/>
                <p:nvPr/>
              </p:nvGrpSpPr>
              <p:grpSpPr>
                <a:xfrm>
                  <a:off x="6820991" y="3121626"/>
                  <a:ext cx="261838" cy="261838"/>
                  <a:chOff x="1558111" y="1780506"/>
                  <a:chExt cx="261838" cy="261838"/>
                </a:xfrm>
              </p:grpSpPr>
              <p:sp>
                <p:nvSpPr>
                  <p:cNvPr id="141" name="Oval 140"/>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2" name="Oval 141"/>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139" name="Pentagon 138"/>
                <p:cNvSpPr/>
                <p:nvPr/>
              </p:nvSpPr>
              <p:spPr>
                <a:xfrm>
                  <a:off x="5974080" y="3061944"/>
                  <a:ext cx="973964"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40" name="TextBox 139"/>
                <p:cNvSpPr txBox="1"/>
                <p:nvPr/>
              </p:nvSpPr>
              <p:spPr>
                <a:xfrm>
                  <a:off x="5949312" y="3065556"/>
                  <a:ext cx="1043959" cy="433029"/>
                </a:xfrm>
                <a:prstGeom prst="rect">
                  <a:avLst/>
                </a:prstGeom>
                <a:noFill/>
              </p:spPr>
              <p:txBody>
                <a:bodyPr wrap="square" rtlCol="0">
                  <a:spAutoFit/>
                </a:bodyPr>
                <a:lstStyle/>
                <a:p>
                  <a:r>
                    <a:rPr lang="en-US" sz="800" dirty="0"/>
                    <a:t>Vase</a:t>
                  </a:r>
                </a:p>
              </p:txBody>
            </p:sp>
          </p:grpSp>
        </p:grpSp>
        <p:grpSp>
          <p:nvGrpSpPr>
            <p:cNvPr id="4" name="Group 3"/>
            <p:cNvGrpSpPr/>
            <p:nvPr/>
          </p:nvGrpSpPr>
          <p:grpSpPr>
            <a:xfrm>
              <a:off x="4645239" y="1255925"/>
              <a:ext cx="3964131" cy="2511678"/>
              <a:chOff x="4645239" y="1255925"/>
              <a:chExt cx="3964131" cy="251167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657" t="11520" r="4794" b="-384"/>
              <a:stretch/>
            </p:blipFill>
            <p:spPr>
              <a:xfrm>
                <a:off x="4645239" y="1255925"/>
                <a:ext cx="3964131" cy="2511678"/>
              </a:xfrm>
              <a:prstGeom prst="rect">
                <a:avLst/>
              </a:prstGeom>
              <a:ln>
                <a:noFill/>
              </a:ln>
              <a:effectLst>
                <a:outerShdw blurRad="292100" dist="139700" dir="2700000" algn="tl" rotWithShape="0">
                  <a:srgbClr val="333333">
                    <a:alpha val="65000"/>
                  </a:srgbClr>
                </a:outerShdw>
              </a:effectLst>
            </p:spPr>
          </p:pic>
          <p:grpSp>
            <p:nvGrpSpPr>
              <p:cNvPr id="16" name="Group 15"/>
              <p:cNvGrpSpPr/>
              <p:nvPr/>
            </p:nvGrpSpPr>
            <p:grpSpPr>
              <a:xfrm>
                <a:off x="5050377" y="1484770"/>
                <a:ext cx="823511" cy="215444"/>
                <a:chOff x="1558111" y="1676874"/>
                <a:chExt cx="1764824" cy="461707"/>
              </a:xfrm>
            </p:grpSpPr>
            <p:sp>
              <p:nvSpPr>
                <p:cNvPr id="23" name="Pentagon 22"/>
                <p:cNvSpPr/>
                <p:nvPr/>
              </p:nvSpPr>
              <p:spPr>
                <a:xfrm rot="10800000">
                  <a:off x="1717029" y="1700504"/>
                  <a:ext cx="1075575"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24" name="TextBox 23"/>
                <p:cNvSpPr txBox="1"/>
                <p:nvPr/>
              </p:nvSpPr>
              <p:spPr>
                <a:xfrm>
                  <a:off x="1832213" y="1676874"/>
                  <a:ext cx="1490722" cy="461707"/>
                </a:xfrm>
                <a:prstGeom prst="rect">
                  <a:avLst/>
                </a:prstGeom>
                <a:noFill/>
              </p:spPr>
              <p:txBody>
                <a:bodyPr wrap="square" rtlCol="0">
                  <a:spAutoFit/>
                </a:bodyPr>
                <a:lstStyle/>
                <a:p>
                  <a:r>
                    <a:rPr lang="en-US" sz="800" dirty="0">
                      <a:solidFill>
                        <a:srgbClr val="FFFFFF"/>
                      </a:solidFill>
                    </a:rPr>
                    <a:t>Maple</a:t>
                  </a:r>
                </a:p>
              </p:txBody>
            </p:sp>
            <p:grpSp>
              <p:nvGrpSpPr>
                <p:cNvPr id="25" name="Group 24"/>
                <p:cNvGrpSpPr/>
                <p:nvPr/>
              </p:nvGrpSpPr>
              <p:grpSpPr>
                <a:xfrm>
                  <a:off x="1558111" y="1780506"/>
                  <a:ext cx="261838" cy="261838"/>
                  <a:chOff x="1558111" y="1780506"/>
                  <a:chExt cx="261838" cy="261838"/>
                </a:xfrm>
              </p:grpSpPr>
              <p:sp>
                <p:nvSpPr>
                  <p:cNvPr id="26" name="Oval 25"/>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27" name="Oval 26"/>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28" name="Group 27"/>
              <p:cNvGrpSpPr/>
              <p:nvPr/>
            </p:nvGrpSpPr>
            <p:grpSpPr>
              <a:xfrm>
                <a:off x="6166165" y="1758200"/>
                <a:ext cx="645253" cy="215444"/>
                <a:chOff x="1558111" y="1671857"/>
                <a:chExt cx="1382809" cy="461707"/>
              </a:xfrm>
            </p:grpSpPr>
            <p:sp>
              <p:nvSpPr>
                <p:cNvPr id="29" name="Pentagon 28"/>
                <p:cNvSpPr/>
                <p:nvPr/>
              </p:nvSpPr>
              <p:spPr>
                <a:xfrm rot="10800000">
                  <a:off x="1717028" y="1700504"/>
                  <a:ext cx="863611"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30" name="TextBox 29"/>
                <p:cNvSpPr txBox="1"/>
                <p:nvPr/>
              </p:nvSpPr>
              <p:spPr>
                <a:xfrm>
                  <a:off x="1819889" y="1671857"/>
                  <a:ext cx="1121031" cy="461707"/>
                </a:xfrm>
                <a:prstGeom prst="rect">
                  <a:avLst/>
                </a:prstGeom>
                <a:noFill/>
              </p:spPr>
              <p:txBody>
                <a:bodyPr wrap="square" rtlCol="0">
                  <a:spAutoFit/>
                </a:bodyPr>
                <a:lstStyle/>
                <a:p>
                  <a:r>
                    <a:rPr lang="en-US" sz="800">
                      <a:solidFill>
                        <a:srgbClr val="FFFFFF"/>
                      </a:solidFill>
                    </a:rPr>
                    <a:t>Villa</a:t>
                  </a:r>
                </a:p>
              </p:txBody>
            </p:sp>
            <p:grpSp>
              <p:nvGrpSpPr>
                <p:cNvPr id="31" name="Group 30"/>
                <p:cNvGrpSpPr/>
                <p:nvPr/>
              </p:nvGrpSpPr>
              <p:grpSpPr>
                <a:xfrm>
                  <a:off x="1558111" y="1780506"/>
                  <a:ext cx="261838" cy="261838"/>
                  <a:chOff x="1558111" y="1780506"/>
                  <a:chExt cx="261838" cy="261838"/>
                </a:xfrm>
              </p:grpSpPr>
              <p:sp>
                <p:nvSpPr>
                  <p:cNvPr id="32" name="Oval 31"/>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33" name="Oval 32"/>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34" name="Group 33"/>
              <p:cNvGrpSpPr/>
              <p:nvPr/>
            </p:nvGrpSpPr>
            <p:grpSpPr>
              <a:xfrm>
                <a:off x="4954233" y="2244886"/>
                <a:ext cx="557096" cy="215444"/>
                <a:chOff x="1558111" y="1697435"/>
                <a:chExt cx="1114697" cy="426853"/>
              </a:xfrm>
            </p:grpSpPr>
            <p:sp>
              <p:nvSpPr>
                <p:cNvPr id="35" name="Pentagon 34"/>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36" name="TextBox 35"/>
                <p:cNvSpPr txBox="1"/>
                <p:nvPr/>
              </p:nvSpPr>
              <p:spPr>
                <a:xfrm>
                  <a:off x="1837936" y="1697435"/>
                  <a:ext cx="834872" cy="426853"/>
                </a:xfrm>
                <a:prstGeom prst="rect">
                  <a:avLst/>
                </a:prstGeom>
                <a:noFill/>
              </p:spPr>
              <p:txBody>
                <a:bodyPr wrap="square" rtlCol="0">
                  <a:spAutoFit/>
                </a:bodyPr>
                <a:lstStyle/>
                <a:p>
                  <a:r>
                    <a:rPr lang="en-US" sz="800">
                      <a:solidFill>
                        <a:srgbClr val="FFFFFF"/>
                      </a:solidFill>
                    </a:rPr>
                    <a:t>Plant</a:t>
                  </a:r>
                </a:p>
              </p:txBody>
            </p:sp>
            <p:grpSp>
              <p:nvGrpSpPr>
                <p:cNvPr id="37" name="Group 36"/>
                <p:cNvGrpSpPr/>
                <p:nvPr/>
              </p:nvGrpSpPr>
              <p:grpSpPr>
                <a:xfrm>
                  <a:off x="1558111" y="1780506"/>
                  <a:ext cx="261838" cy="261838"/>
                  <a:chOff x="1558111" y="1780506"/>
                  <a:chExt cx="261838" cy="261838"/>
                </a:xfrm>
              </p:grpSpPr>
              <p:sp>
                <p:nvSpPr>
                  <p:cNvPr id="38" name="Oval 37"/>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39" name="Oval 38"/>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40" name="Group 39"/>
              <p:cNvGrpSpPr/>
              <p:nvPr/>
            </p:nvGrpSpPr>
            <p:grpSpPr>
              <a:xfrm>
                <a:off x="5245221" y="2577437"/>
                <a:ext cx="796788" cy="215444"/>
                <a:chOff x="1558111" y="1671857"/>
                <a:chExt cx="1707555" cy="461707"/>
              </a:xfrm>
            </p:grpSpPr>
            <p:sp>
              <p:nvSpPr>
                <p:cNvPr id="41" name="Pentagon 40"/>
                <p:cNvSpPr/>
                <p:nvPr/>
              </p:nvSpPr>
              <p:spPr>
                <a:xfrm rot="10800000">
                  <a:off x="1717026" y="1700504"/>
                  <a:ext cx="113793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42" name="TextBox 41"/>
                <p:cNvSpPr txBox="1"/>
                <p:nvPr/>
              </p:nvSpPr>
              <p:spPr>
                <a:xfrm>
                  <a:off x="1807159" y="1671857"/>
                  <a:ext cx="1458507" cy="461707"/>
                </a:xfrm>
                <a:prstGeom prst="rect">
                  <a:avLst/>
                </a:prstGeom>
                <a:noFill/>
              </p:spPr>
              <p:txBody>
                <a:bodyPr wrap="square" rtlCol="0">
                  <a:spAutoFit/>
                </a:bodyPr>
                <a:lstStyle/>
                <a:p>
                  <a:r>
                    <a:rPr lang="en-US" sz="800">
                      <a:solidFill>
                        <a:srgbClr val="FFFFFF"/>
                      </a:solidFill>
                    </a:rPr>
                    <a:t>Garden</a:t>
                  </a:r>
                </a:p>
              </p:txBody>
            </p:sp>
            <p:grpSp>
              <p:nvGrpSpPr>
                <p:cNvPr id="43" name="Group 42"/>
                <p:cNvGrpSpPr/>
                <p:nvPr/>
              </p:nvGrpSpPr>
              <p:grpSpPr>
                <a:xfrm>
                  <a:off x="1558111" y="1780506"/>
                  <a:ext cx="261838" cy="261838"/>
                  <a:chOff x="1558111" y="1780506"/>
                  <a:chExt cx="261838" cy="261838"/>
                </a:xfrm>
              </p:grpSpPr>
              <p:sp>
                <p:nvSpPr>
                  <p:cNvPr id="44" name="Oval 4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5" name="Oval 4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46" name="Group 45"/>
              <p:cNvGrpSpPr/>
              <p:nvPr/>
            </p:nvGrpSpPr>
            <p:grpSpPr>
              <a:xfrm>
                <a:off x="7320368" y="2724455"/>
                <a:ext cx="757724" cy="215444"/>
                <a:chOff x="1558111" y="1670681"/>
                <a:chExt cx="1623840" cy="461707"/>
              </a:xfrm>
            </p:grpSpPr>
            <p:sp>
              <p:nvSpPr>
                <p:cNvPr id="47" name="Pentagon 46"/>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48" name="TextBox 47"/>
                <p:cNvSpPr txBox="1"/>
                <p:nvPr/>
              </p:nvSpPr>
              <p:spPr>
                <a:xfrm>
                  <a:off x="1774885" y="1670681"/>
                  <a:ext cx="1407066" cy="461707"/>
                </a:xfrm>
                <a:prstGeom prst="rect">
                  <a:avLst/>
                </a:prstGeom>
                <a:noFill/>
              </p:spPr>
              <p:txBody>
                <a:bodyPr wrap="square" rtlCol="0">
                  <a:spAutoFit/>
                </a:bodyPr>
                <a:lstStyle/>
                <a:p>
                  <a:r>
                    <a:rPr lang="en-US" sz="800">
                      <a:solidFill>
                        <a:srgbClr val="FFFFFF"/>
                      </a:solidFill>
                    </a:rPr>
                    <a:t>Water</a:t>
                  </a:r>
                </a:p>
              </p:txBody>
            </p:sp>
            <p:grpSp>
              <p:nvGrpSpPr>
                <p:cNvPr id="49" name="Group 48"/>
                <p:cNvGrpSpPr/>
                <p:nvPr/>
              </p:nvGrpSpPr>
              <p:grpSpPr>
                <a:xfrm>
                  <a:off x="1558111" y="1780506"/>
                  <a:ext cx="261838" cy="261838"/>
                  <a:chOff x="1558111" y="1780506"/>
                  <a:chExt cx="261838" cy="261838"/>
                </a:xfrm>
              </p:grpSpPr>
              <p:sp>
                <p:nvSpPr>
                  <p:cNvPr id="50" name="Oval 49"/>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1" name="Oval 50"/>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58" name="Group 57"/>
              <p:cNvGrpSpPr/>
              <p:nvPr/>
            </p:nvGrpSpPr>
            <p:grpSpPr>
              <a:xfrm>
                <a:off x="6126982" y="3112161"/>
                <a:ext cx="1106502" cy="215444"/>
                <a:chOff x="5039360" y="3033298"/>
                <a:chExt cx="2197716" cy="461706"/>
              </a:xfrm>
            </p:grpSpPr>
            <p:grpSp>
              <p:nvGrpSpPr>
                <p:cNvPr id="59" name="Group 58"/>
                <p:cNvGrpSpPr/>
                <p:nvPr/>
              </p:nvGrpSpPr>
              <p:grpSpPr>
                <a:xfrm>
                  <a:off x="6820991" y="3121626"/>
                  <a:ext cx="261838" cy="261838"/>
                  <a:chOff x="1558111" y="1780506"/>
                  <a:chExt cx="261838" cy="261838"/>
                </a:xfrm>
              </p:grpSpPr>
              <p:sp>
                <p:nvSpPr>
                  <p:cNvPr id="62" name="Oval 61"/>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3" name="Oval 62"/>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60" name="Pentagon 59"/>
                <p:cNvSpPr/>
                <p:nvPr/>
              </p:nvSpPr>
              <p:spPr>
                <a:xfrm>
                  <a:off x="5039360" y="3061944"/>
                  <a:ext cx="190868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61" name="TextBox 60"/>
                <p:cNvSpPr txBox="1"/>
                <p:nvPr/>
              </p:nvSpPr>
              <p:spPr>
                <a:xfrm>
                  <a:off x="5069838" y="3033298"/>
                  <a:ext cx="2167238" cy="461706"/>
                </a:xfrm>
                <a:prstGeom prst="rect">
                  <a:avLst/>
                </a:prstGeom>
                <a:noFill/>
              </p:spPr>
              <p:txBody>
                <a:bodyPr wrap="square" rtlCol="0">
                  <a:spAutoFit/>
                </a:bodyPr>
                <a:lstStyle/>
                <a:p>
                  <a:r>
                    <a:rPr lang="en-US" sz="800" dirty="0">
                      <a:solidFill>
                        <a:srgbClr val="FFFFFF"/>
                      </a:solidFill>
                    </a:rPr>
                    <a:t>Swimming Pool</a:t>
                  </a:r>
                </a:p>
              </p:txBody>
            </p:sp>
          </p:grpSp>
          <p:grpSp>
            <p:nvGrpSpPr>
              <p:cNvPr id="64" name="Group 63"/>
              <p:cNvGrpSpPr/>
              <p:nvPr/>
            </p:nvGrpSpPr>
            <p:grpSpPr>
              <a:xfrm>
                <a:off x="7939346" y="1876756"/>
                <a:ext cx="622846" cy="215444"/>
                <a:chOff x="6041433" y="3025224"/>
                <a:chExt cx="1334790" cy="461708"/>
              </a:xfrm>
            </p:grpSpPr>
            <p:grpSp>
              <p:nvGrpSpPr>
                <p:cNvPr id="65" name="Group 64"/>
                <p:cNvGrpSpPr/>
                <p:nvPr/>
              </p:nvGrpSpPr>
              <p:grpSpPr>
                <a:xfrm>
                  <a:off x="6820991" y="3121626"/>
                  <a:ext cx="261838" cy="261838"/>
                  <a:chOff x="1558111" y="1780506"/>
                  <a:chExt cx="261838" cy="261838"/>
                </a:xfrm>
              </p:grpSpPr>
              <p:sp>
                <p:nvSpPr>
                  <p:cNvPr id="68" name="Oval 67"/>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9" name="Oval 68"/>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66" name="Pentagon 65"/>
                <p:cNvSpPr/>
                <p:nvPr/>
              </p:nvSpPr>
              <p:spPr>
                <a:xfrm>
                  <a:off x="6167120" y="3061944"/>
                  <a:ext cx="78092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67" name="TextBox 66"/>
                <p:cNvSpPr txBox="1"/>
                <p:nvPr/>
              </p:nvSpPr>
              <p:spPr>
                <a:xfrm>
                  <a:off x="6041433" y="3025224"/>
                  <a:ext cx="1334790" cy="461708"/>
                </a:xfrm>
                <a:prstGeom prst="rect">
                  <a:avLst/>
                </a:prstGeom>
                <a:noFill/>
              </p:spPr>
              <p:txBody>
                <a:bodyPr wrap="square" rtlCol="0">
                  <a:spAutoFit/>
                </a:bodyPr>
                <a:lstStyle/>
                <a:p>
                  <a:r>
                    <a:rPr lang="en-US" sz="800">
                      <a:solidFill>
                        <a:srgbClr val="FFFFFF"/>
                      </a:solidFill>
                    </a:rPr>
                    <a:t>Tree</a:t>
                  </a:r>
                </a:p>
              </p:txBody>
            </p:sp>
          </p:grpSp>
          <p:grpSp>
            <p:nvGrpSpPr>
              <p:cNvPr id="70" name="Group 69"/>
              <p:cNvGrpSpPr/>
              <p:nvPr/>
            </p:nvGrpSpPr>
            <p:grpSpPr>
              <a:xfrm>
                <a:off x="6790910" y="2394442"/>
                <a:ext cx="953533" cy="215444"/>
                <a:chOff x="5039360" y="3033297"/>
                <a:chExt cx="2043469" cy="461706"/>
              </a:xfrm>
            </p:grpSpPr>
            <p:grpSp>
              <p:nvGrpSpPr>
                <p:cNvPr id="71" name="Group 70"/>
                <p:cNvGrpSpPr/>
                <p:nvPr/>
              </p:nvGrpSpPr>
              <p:grpSpPr>
                <a:xfrm>
                  <a:off x="6820991" y="3121626"/>
                  <a:ext cx="261838" cy="261838"/>
                  <a:chOff x="1558111" y="1780506"/>
                  <a:chExt cx="261838" cy="261838"/>
                </a:xfrm>
              </p:grpSpPr>
              <p:sp>
                <p:nvSpPr>
                  <p:cNvPr id="74" name="Oval 7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5" name="Oval 7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72" name="Pentagon 71"/>
                <p:cNvSpPr/>
                <p:nvPr/>
              </p:nvSpPr>
              <p:spPr>
                <a:xfrm>
                  <a:off x="5039360" y="3061944"/>
                  <a:ext cx="190868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73" name="TextBox 72"/>
                <p:cNvSpPr txBox="1"/>
                <p:nvPr/>
              </p:nvSpPr>
              <p:spPr>
                <a:xfrm>
                  <a:off x="5119139" y="3033297"/>
                  <a:ext cx="1737360" cy="461706"/>
                </a:xfrm>
                <a:prstGeom prst="rect">
                  <a:avLst/>
                </a:prstGeom>
                <a:noFill/>
              </p:spPr>
              <p:txBody>
                <a:bodyPr wrap="square" rtlCol="0">
                  <a:spAutoFit/>
                </a:bodyPr>
                <a:lstStyle/>
                <a:p>
                  <a:r>
                    <a:rPr lang="en-US" sz="800">
                      <a:solidFill>
                        <a:srgbClr val="FFFFFF"/>
                      </a:solidFill>
                    </a:rPr>
                    <a:t>Potted Plant</a:t>
                  </a:r>
                </a:p>
              </p:txBody>
            </p:sp>
          </p:grpSp>
          <p:sp>
            <p:nvSpPr>
              <p:cNvPr id="78" name="TextBox 77"/>
              <p:cNvSpPr txBox="1"/>
              <p:nvPr/>
            </p:nvSpPr>
            <p:spPr>
              <a:xfrm>
                <a:off x="7609528" y="1349216"/>
                <a:ext cx="673097" cy="215444"/>
              </a:xfrm>
              <a:prstGeom prst="rect">
                <a:avLst/>
              </a:prstGeom>
              <a:solidFill>
                <a:schemeClr val="bg1">
                  <a:lumMod val="50000"/>
                </a:schemeClr>
              </a:solidFill>
            </p:spPr>
            <p:txBody>
              <a:bodyPr wrap="square" rtlCol="0">
                <a:spAutoFit/>
              </a:bodyPr>
              <a:lstStyle/>
              <a:p>
                <a:pPr algn="ctr"/>
                <a:r>
                  <a:rPr lang="en-US" sz="800" dirty="0">
                    <a:solidFill>
                      <a:srgbClr val="FFFFFF"/>
                    </a:solidFill>
                  </a:rPr>
                  <a:t>Backyard</a:t>
                </a:r>
              </a:p>
            </p:txBody>
          </p:sp>
          <p:grpSp>
            <p:nvGrpSpPr>
              <p:cNvPr id="143" name="Group 142"/>
              <p:cNvGrpSpPr/>
              <p:nvPr/>
            </p:nvGrpSpPr>
            <p:grpSpPr>
              <a:xfrm>
                <a:off x="6052652" y="2594374"/>
                <a:ext cx="557096" cy="215444"/>
                <a:chOff x="1558111" y="1697435"/>
                <a:chExt cx="1114697" cy="426853"/>
              </a:xfrm>
            </p:grpSpPr>
            <p:sp>
              <p:nvSpPr>
                <p:cNvPr id="144" name="Pentagon 143"/>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45" name="TextBox 144"/>
                <p:cNvSpPr txBox="1"/>
                <p:nvPr/>
              </p:nvSpPr>
              <p:spPr>
                <a:xfrm>
                  <a:off x="1837936" y="1697435"/>
                  <a:ext cx="834872" cy="426853"/>
                </a:xfrm>
                <a:prstGeom prst="rect">
                  <a:avLst/>
                </a:prstGeom>
                <a:noFill/>
              </p:spPr>
              <p:txBody>
                <a:bodyPr wrap="square" rtlCol="0">
                  <a:spAutoFit/>
                </a:bodyPr>
                <a:lstStyle/>
                <a:p>
                  <a:r>
                    <a:rPr lang="en-US" sz="800" dirty="0">
                      <a:solidFill>
                        <a:srgbClr val="FFFFFF"/>
                      </a:solidFill>
                    </a:rPr>
                    <a:t>Patio</a:t>
                  </a:r>
                </a:p>
              </p:txBody>
            </p:sp>
            <p:grpSp>
              <p:nvGrpSpPr>
                <p:cNvPr id="146" name="Group 145"/>
                <p:cNvGrpSpPr/>
                <p:nvPr/>
              </p:nvGrpSpPr>
              <p:grpSpPr>
                <a:xfrm>
                  <a:off x="1558111" y="1780506"/>
                  <a:ext cx="261838" cy="261838"/>
                  <a:chOff x="1558111" y="1780506"/>
                  <a:chExt cx="261838" cy="261838"/>
                </a:xfrm>
              </p:grpSpPr>
              <p:sp>
                <p:nvSpPr>
                  <p:cNvPr id="147" name="Oval 146"/>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8" name="Oval 147"/>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grpSp>
      <p:sp>
        <p:nvSpPr>
          <p:cNvPr id="110"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Object &amp; Scene Detection</a:t>
            </a:r>
          </a:p>
        </p:txBody>
      </p:sp>
    </p:spTree>
    <p:extLst>
      <p:ext uri="{BB962C8B-B14F-4D97-AF65-F5344CB8AC3E}">
        <p14:creationId xmlns:p14="http://schemas.microsoft.com/office/powerpoint/2010/main" val="315107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3932</TotalTime>
  <Words>7239</Words>
  <Application>Microsoft Macintosh PowerPoint</Application>
  <PresentationFormat>On-screen Show (16:9)</PresentationFormat>
  <Paragraphs>1313</Paragraphs>
  <Slides>71</Slides>
  <Notes>45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71</vt:i4>
      </vt:variant>
    </vt:vector>
  </HeadingPairs>
  <TitlesOfParts>
    <vt:vector size="85" baseType="lpstr">
      <vt:lpstr>Amazon Ember</vt:lpstr>
      <vt:lpstr>Amazon Ember Heavy</vt:lpstr>
      <vt:lpstr>Amazon Ember Light</vt:lpstr>
      <vt:lpstr>Amazon Ember Regular</vt:lpstr>
      <vt:lpstr>Arial</vt:lpstr>
      <vt:lpstr>Calibri</vt:lpstr>
      <vt:lpstr>Century Gothic</vt:lpstr>
      <vt:lpstr>Consolas</vt:lpstr>
      <vt:lpstr>Courier New</vt:lpstr>
      <vt:lpstr>Lucida Console</vt:lpstr>
      <vt:lpstr>Proxima Nova Extrabold</vt:lpstr>
      <vt:lpstr>Wingdings</vt:lpstr>
      <vt:lpstr>DeckTemplate-AWS</vt:lpstr>
      <vt:lpstr>4-60140_DeckTemplate_AWS AI ML</vt:lpstr>
      <vt:lpstr>Amazon Rekognition Deep Dive</vt:lpstr>
      <vt:lpstr>Agenda</vt:lpstr>
      <vt:lpstr>Computer Vision</vt:lpstr>
      <vt:lpstr>The AWS ML Stack  Broadest and most complete set of Machine Learning capabilities</vt:lpstr>
      <vt:lpstr>Amazon Rekognition</vt:lpstr>
      <vt:lpstr>PowerPoint Presentation</vt:lpstr>
      <vt:lpstr>Detecting Text – Image API</vt:lpstr>
      <vt:lpstr>Detecting Text Resources</vt:lpstr>
      <vt:lpstr>PowerPoint Presentation</vt:lpstr>
      <vt:lpstr>Object &amp; Scene Detection – Image API</vt:lpstr>
      <vt:lpstr>Object &amp; Scene Detection – Video API</vt:lpstr>
      <vt:lpstr>Object &amp; Scene Detection Resources</vt:lpstr>
      <vt:lpstr>PowerPoint Presentation</vt:lpstr>
      <vt:lpstr>Facial Detection and Analysis - Crowd</vt:lpstr>
      <vt:lpstr>Facial Analysis – Image API</vt:lpstr>
      <vt:lpstr>Facial Analysis - Video API</vt:lpstr>
      <vt:lpstr>Facial Analysis Resources</vt:lpstr>
      <vt:lpstr>PowerPoint Presentation</vt:lpstr>
      <vt:lpstr>Face Comparison – API</vt:lpstr>
      <vt:lpstr>Face Comparison Resources</vt:lpstr>
      <vt:lpstr>PowerPoint Presentation</vt:lpstr>
      <vt:lpstr>Rekognition Collection</vt:lpstr>
      <vt:lpstr>Adding Faces to a Collection</vt:lpstr>
      <vt:lpstr>Facial Recognition – IndexFaces</vt:lpstr>
      <vt:lpstr>Facial Recognition – Image API</vt:lpstr>
      <vt:lpstr>Facial Recognition - Video API</vt:lpstr>
      <vt:lpstr>Facial Recognition – SearchFaces</vt:lpstr>
      <vt:lpstr>Facial Recognition – ListFaces</vt:lpstr>
      <vt:lpstr>Facial Recognition Resources</vt:lpstr>
      <vt:lpstr>PowerPoint Presentation</vt:lpstr>
      <vt:lpstr>Explicit and Suggestive Content Labels</vt:lpstr>
      <vt:lpstr>Unsafe Content Detection – Image API</vt:lpstr>
      <vt:lpstr>Unsafe Content Detection - Video API</vt:lpstr>
      <vt:lpstr>Unsafe Content Detection Resources</vt:lpstr>
      <vt:lpstr>PowerPoint Presentation</vt:lpstr>
      <vt:lpstr>Celebrity Rcognition – Image API</vt:lpstr>
      <vt:lpstr>Celebrity Rcognition – Video API</vt:lpstr>
      <vt:lpstr>Celebrity Recognition Resources</vt:lpstr>
      <vt:lpstr>PowerPoint Presentation</vt:lpstr>
      <vt:lpstr>Pathing</vt:lpstr>
      <vt:lpstr>Pathing Resources</vt:lpstr>
      <vt:lpstr>Working with Streaming Video</vt:lpstr>
      <vt:lpstr>Use Cases</vt:lpstr>
      <vt:lpstr>Validating or Indexing user-generated content</vt:lpstr>
      <vt:lpstr>AWS solution</vt:lpstr>
      <vt:lpstr>Chat moderation</vt:lpstr>
      <vt:lpstr>Optimize check-in / check-out process</vt:lpstr>
      <vt:lpstr>AWS solution</vt:lpstr>
      <vt:lpstr>Live demographic analysis</vt:lpstr>
      <vt:lpstr>Real-time store heat map</vt:lpstr>
      <vt:lpstr>AWS solution</vt:lpstr>
      <vt:lpstr>Person(s) of interest</vt:lpstr>
      <vt:lpstr>Solution</vt:lpstr>
      <vt:lpstr>Other use cases</vt:lpstr>
      <vt:lpstr>Customer Stories</vt:lpstr>
      <vt:lpstr>WA County Sheriff’s Office</vt:lpstr>
      <vt:lpstr>Help Me Home Project</vt:lpstr>
      <vt:lpstr>Combatting Human Trafficking on AWS</vt:lpstr>
      <vt:lpstr>Celebrity Guests at the Royal Wedding</vt:lpstr>
      <vt:lpstr>PowerPoint Presentation</vt:lpstr>
      <vt:lpstr>PowerPoint Presentation</vt:lpstr>
      <vt:lpstr>Sports Media: Player Tracking and Recognition</vt:lpstr>
      <vt:lpstr>PowerPoint Presentation</vt:lpstr>
      <vt:lpstr>PowerPoint Presentation</vt:lpstr>
      <vt:lpstr>Best Practices</vt:lpstr>
      <vt:lpstr>Best practices: Interfacing with Amazon Rekognition</vt:lpstr>
      <vt:lpstr>Best practices: Interfacing with Amazon Rekognition</vt:lpstr>
      <vt:lpstr>Best practices: Interfacing with Amazon Rekognition</vt:lpstr>
      <vt:lpstr>Interfacing with Amazon Rekognition</vt:lpstr>
      <vt:lpstr>Roadmap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Molnar</cp:lastModifiedBy>
  <cp:revision>358</cp:revision>
  <dcterms:created xsi:type="dcterms:W3CDTF">2016-06-17T18:22:10Z</dcterms:created>
  <dcterms:modified xsi:type="dcterms:W3CDTF">2021-02-11T23:01:16Z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